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3"/>
  </p:notesMasterIdLst>
  <p:handoutMasterIdLst>
    <p:handoutMasterId r:id="rId24"/>
  </p:handoutMasterIdLst>
  <p:sldIdLst>
    <p:sldId id="258" r:id="rId4"/>
    <p:sldId id="292" r:id="rId5"/>
    <p:sldId id="293" r:id="rId6"/>
    <p:sldId id="260" r:id="rId7"/>
    <p:sldId id="289" r:id="rId8"/>
    <p:sldId id="294" r:id="rId9"/>
    <p:sldId id="290" r:id="rId10"/>
    <p:sldId id="291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21726099" name="詹炜" initials="詹" lastIdx="1" clrIdx="2"/>
  <p:cmAuthor id="0" name="tn" initials="tn" lastIdx="0" clrIdx="0"/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546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209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image" Target="../media/image2.png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image" Target="../media/image3.png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image" Target="../media/image1.png"/><Relationship Id="rId2" Type="http://schemas.openxmlformats.org/officeDocument/2006/relationships/tags" Target="../tags/tag132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 userDrawn="1"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任意多边形 7"/>
          <p:cNvSpPr/>
          <p:nvPr userDrawn="1">
            <p:custDataLst>
              <p:tags r:id="rId7"/>
            </p:custDataLst>
          </p:nvPr>
        </p:nvSpPr>
        <p:spPr>
          <a:xfrm>
            <a:off x="8864596" y="0"/>
            <a:ext cx="3327400" cy="6858000"/>
          </a:xfrm>
          <a:custGeom>
            <a:avLst/>
            <a:gdLst>
              <a:gd name="connisteX0" fmla="*/ 1758226 w 46213"/>
              <a:gd name="connsiteY0" fmla="*/ 0 h 95250"/>
              <a:gd name="connisteX1" fmla="*/ 3327401 w 46213"/>
              <a:gd name="connsiteY1" fmla="*/ 0 h 95250"/>
              <a:gd name="connisteX2" fmla="*/ 3327401 w 46213"/>
              <a:gd name="connsiteY2" fmla="*/ 6858000 h 95250"/>
              <a:gd name="connisteX3" fmla="*/ 0 w 46213"/>
              <a:gd name="connsiteY3" fmla="*/ 6858000 h 95250"/>
              <a:gd name="connisteX4" fmla="*/ 1758226 w 46213"/>
              <a:gd name="connsiteY4" fmla="*/ 0 h 95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0" t="0" r="0" b="0"/>
            <a:pathLst>
              <a:path w="3327401" h="6858000">
                <a:moveTo>
                  <a:pt x="1758227" y="0"/>
                </a:moveTo>
                <a:lnTo>
                  <a:pt x="3327401" y="0"/>
                </a:lnTo>
                <a:lnTo>
                  <a:pt x="3327401" y="6858000"/>
                </a:lnTo>
                <a:lnTo>
                  <a:pt x="0" y="6858000"/>
                </a:lnTo>
                <a:lnTo>
                  <a:pt x="175822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8"/>
            </p:custDataLst>
          </p:nvPr>
        </p:nvSpPr>
        <p:spPr>
          <a:xfrm>
            <a:off x="9924203" y="4114800"/>
            <a:ext cx="2267585" cy="2742565"/>
          </a:xfrm>
          <a:custGeom>
            <a:avLst/>
            <a:gdLst>
              <a:gd name="connisteX0" fmla="*/ 2267785 w 31497"/>
              <a:gd name="connsiteY0" fmla="*/ 195937 h 38099"/>
              <a:gd name="connisteX1" fmla="*/ 2267785 w 31497"/>
              <a:gd name="connsiteY1" fmla="*/ 2743172 h 38099"/>
              <a:gd name="connisteX2" fmla="*/ 502517 w 31497"/>
              <a:gd name="connsiteY2" fmla="*/ 2743172 h 38099"/>
              <a:gd name="connisteX3" fmla="*/ 10652 w 31497"/>
              <a:gd name="connsiteY3" fmla="*/ 924888 h 38099"/>
              <a:gd name="connisteX4" fmla="*/ 225481 w 31497"/>
              <a:gd name="connsiteY4" fmla="*/ 551026 h 38099"/>
              <a:gd name="connisteX5" fmla="*/ 2267785 w 31497"/>
              <a:gd name="connsiteY5" fmla="*/ 0 h 38099"/>
              <a:gd name="connisteX6" fmla="*/ 2267785 w 31497"/>
              <a:gd name="connsiteY6" fmla="*/ 195937 h 3809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2267794" h="2743173">
                <a:moveTo>
                  <a:pt x="2267785" y="195938"/>
                </a:moveTo>
                <a:lnTo>
                  <a:pt x="2267785" y="2743173"/>
                </a:lnTo>
                <a:lnTo>
                  <a:pt x="502518" y="2743173"/>
                </a:lnTo>
                <a:lnTo>
                  <a:pt x="10653" y="924888"/>
                </a:lnTo>
                <a:cubicBezTo>
                  <a:pt x="-33330" y="762317"/>
                  <a:pt x="62874" y="594899"/>
                  <a:pt x="225482" y="551027"/>
                </a:cubicBezTo>
                <a:lnTo>
                  <a:pt x="2267785" y="0"/>
                </a:lnTo>
                <a:lnTo>
                  <a:pt x="2267785" y="195938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>
            <p:custDataLst>
              <p:tags r:id="rId9"/>
            </p:custDataLst>
          </p:nvPr>
        </p:nvSpPr>
        <p:spPr>
          <a:xfrm>
            <a:off x="10545958" y="4648197"/>
            <a:ext cx="1645920" cy="2210435"/>
          </a:xfrm>
          <a:custGeom>
            <a:avLst/>
            <a:gdLst>
              <a:gd name="connisteX0" fmla="*/ 401430 w 22861"/>
              <a:gd name="connsiteY0" fmla="*/ 2209803 h 30691"/>
              <a:gd name="connisteX1" fmla="*/ 1646038 w 22861"/>
              <a:gd name="connsiteY1" fmla="*/ 2209803 h 30691"/>
              <a:gd name="connisteX2" fmla="*/ 1646038 w 22861"/>
              <a:gd name="connsiteY2" fmla="*/ 1591056 h 30691"/>
              <a:gd name="connisteX3" fmla="*/ 1646038 w 22861"/>
              <a:gd name="connsiteY3" fmla="*/ 0 h 30691"/>
              <a:gd name="connisteX4" fmla="*/ 226487 w 22861"/>
              <a:gd name="connsiteY4" fmla="*/ 377766 h 30691"/>
              <a:gd name="connisteX5" fmla="*/ 10469 w 22861"/>
              <a:gd name="connsiteY5" fmla="*/ 751234 h 30691"/>
              <a:gd name="connisteX6" fmla="*/ 401430 w 22861"/>
              <a:gd name="connsiteY6" fmla="*/ 2209803 h 3069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1646039" h="2209803">
                <a:moveTo>
                  <a:pt x="401431" y="2209803"/>
                </a:moveTo>
                <a:lnTo>
                  <a:pt x="1646039" y="2209803"/>
                </a:lnTo>
                <a:lnTo>
                  <a:pt x="1646039" y="1591056"/>
                </a:lnTo>
                <a:lnTo>
                  <a:pt x="1646039" y="0"/>
                </a:lnTo>
                <a:lnTo>
                  <a:pt x="226488" y="377766"/>
                </a:lnTo>
                <a:cubicBezTo>
                  <a:pt x="63606" y="421109"/>
                  <a:pt x="-33174" y="588426"/>
                  <a:pt x="10470" y="751234"/>
                </a:cubicBezTo>
                <a:lnTo>
                  <a:pt x="401431" y="2209803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10"/>
            </p:custDataLst>
          </p:nvPr>
        </p:nvSpPr>
        <p:spPr>
          <a:xfrm>
            <a:off x="11166827" y="5168920"/>
            <a:ext cx="1024890" cy="1688465"/>
          </a:xfrm>
          <a:custGeom>
            <a:avLst/>
            <a:gdLst>
              <a:gd name="connisteX0" fmla="*/ 1025161 w 14238"/>
              <a:gd name="connsiteY0" fmla="*/ 1689070 h 23459"/>
              <a:gd name="connisteX1" fmla="*/ 301258 w 14238"/>
              <a:gd name="connsiteY1" fmla="*/ 1689070 h 23459"/>
              <a:gd name="connisteX2" fmla="*/ 10195 w 14238"/>
              <a:gd name="connsiteY2" fmla="*/ 587950 h 23459"/>
              <a:gd name="connisteX3" fmla="*/ 225463 w 14238"/>
              <a:gd name="connsiteY3" fmla="*/ 215780 h 23459"/>
              <a:gd name="connisteX4" fmla="*/ 1025161 w 14238"/>
              <a:gd name="connsiteY4" fmla="*/ 0 h 23459"/>
              <a:gd name="connisteX5" fmla="*/ 1025161 w 14238"/>
              <a:gd name="connsiteY5" fmla="*/ 1689070 h 2345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0" t="0" r="0" b="0"/>
            <a:pathLst>
              <a:path w="1025161" h="1689080">
                <a:moveTo>
                  <a:pt x="1025161" y="1689071"/>
                </a:moveTo>
                <a:lnTo>
                  <a:pt x="301258" y="1689071"/>
                </a:lnTo>
                <a:lnTo>
                  <a:pt x="10196" y="587950"/>
                </a:lnTo>
                <a:cubicBezTo>
                  <a:pt x="-32672" y="425800"/>
                  <a:pt x="63533" y="259479"/>
                  <a:pt x="225464" y="215780"/>
                </a:cubicBezTo>
                <a:lnTo>
                  <a:pt x="1025161" y="0"/>
                </a:lnTo>
                <a:lnTo>
                  <a:pt x="1025161" y="1689071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11"/>
            </p:custDataLst>
          </p:nvPr>
        </p:nvSpPr>
        <p:spPr>
          <a:xfrm>
            <a:off x="0" y="6349996"/>
            <a:ext cx="508000" cy="508635"/>
          </a:xfrm>
          <a:prstGeom prst="rect">
            <a:avLst/>
          </a:pr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 userDrawn="1">
            <p:custDataLst>
              <p:tags r:id="rId12"/>
            </p:custDataLst>
          </p:nvPr>
        </p:nvSpPr>
        <p:spPr>
          <a:xfrm>
            <a:off x="1015999" y="2425702"/>
            <a:ext cx="1574800" cy="50800"/>
          </a:xfrm>
          <a:custGeom>
            <a:avLst/>
            <a:gdLst>
              <a:gd name="connisteX0" fmla="*/ 0 w 21872"/>
              <a:gd name="connsiteY0" fmla="*/ 25402 h 705"/>
              <a:gd name="connisteX1" fmla="*/ 25402 w 21872"/>
              <a:gd name="connsiteY1" fmla="*/ 0 h 705"/>
              <a:gd name="connisteX2" fmla="*/ 1549395 w 21872"/>
              <a:gd name="connsiteY2" fmla="*/ 0 h 705"/>
              <a:gd name="connisteX3" fmla="*/ 1574797 w 21872"/>
              <a:gd name="connsiteY3" fmla="*/ 25402 h 705"/>
              <a:gd name="connisteX4" fmla="*/ 1574797 w 21872"/>
              <a:gd name="connsiteY4" fmla="*/ 25402 h 705"/>
              <a:gd name="connisteX5" fmla="*/ 1549395 w 21872"/>
              <a:gd name="connsiteY5" fmla="*/ 50804 h 705"/>
              <a:gd name="connisteX6" fmla="*/ 25402 w 21872"/>
              <a:gd name="connsiteY6" fmla="*/ 50804 h 705"/>
              <a:gd name="connisteX7" fmla="*/ 0 w 21872"/>
              <a:gd name="connsiteY7" fmla="*/ 25402 h 705"/>
              <a:gd name="connisteX8" fmla="*/ 0 w 21872"/>
              <a:gd name="connsiteY8" fmla="*/ 25402 h 7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1574798" h="50804">
                <a:moveTo>
                  <a:pt x="0" y="25402"/>
                </a:moveTo>
                <a:cubicBezTo>
                  <a:pt x="0" y="11375"/>
                  <a:pt x="11375" y="0"/>
                  <a:pt x="25402" y="0"/>
                </a:cubicBezTo>
                <a:lnTo>
                  <a:pt x="1549396" y="0"/>
                </a:lnTo>
                <a:cubicBezTo>
                  <a:pt x="1563432" y="0"/>
                  <a:pt x="1574798" y="11375"/>
                  <a:pt x="1574798" y="25402"/>
                </a:cubicBezTo>
                <a:lnTo>
                  <a:pt x="1574798" y="25402"/>
                </a:lnTo>
                <a:cubicBezTo>
                  <a:pt x="1574798" y="39429"/>
                  <a:pt x="1563432" y="50804"/>
                  <a:pt x="1549396" y="50804"/>
                </a:cubicBezTo>
                <a:lnTo>
                  <a:pt x="25402" y="50804"/>
                </a:lnTo>
                <a:cubicBezTo>
                  <a:pt x="11375" y="50804"/>
                  <a:pt x="0" y="39429"/>
                  <a:pt x="0" y="25402"/>
                </a:cubicBezTo>
                <a:lnTo>
                  <a:pt x="0" y="25402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3" hasCustomPrompt="1"/>
            <p:custDataLst>
              <p:tags r:id="rId13"/>
            </p:custDataLst>
          </p:nvPr>
        </p:nvSpPr>
        <p:spPr>
          <a:xfrm>
            <a:off x="1015999" y="1892296"/>
            <a:ext cx="9296403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20XX YEAR </a:t>
            </a:r>
            <a:endParaRPr lang="zh-CN" altLang="en-US" smtClean="0"/>
          </a:p>
        </p:txBody>
      </p:sp>
      <p:sp>
        <p:nvSpPr>
          <p:cNvPr id="6" name="标题 5"/>
          <p:cNvSpPr>
            <a:spLocks noGrp="1"/>
          </p:cNvSpPr>
          <p:nvPr>
            <p:ph type="ctrTitle" idx="14" hasCustomPrompt="1"/>
            <p:custDataLst>
              <p:tags r:id="rId14"/>
            </p:custDataLst>
          </p:nvPr>
        </p:nvSpPr>
        <p:spPr>
          <a:xfrm>
            <a:off x="1015999" y="2794004"/>
            <a:ext cx="8572500" cy="2095503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1000"/>
              </a:lnSpc>
              <a:buNone/>
              <a:defRPr sz="6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高校毕业论文答辩
通用模板</a:t>
            </a:r>
            <a:endParaRPr lang="zh-CN" altLang="en-US" smtClean="0"/>
          </a:p>
        </p:txBody>
      </p:sp>
      <p:sp>
        <p:nvSpPr>
          <p:cNvPr id="7" name="文本占位符 6"/>
          <p:cNvSpPr>
            <a:spLocks noGrp="1"/>
          </p:cNvSpPr>
          <p:nvPr>
            <p:ph type="body" idx="15" hasCustomPrompt="1"/>
            <p:custDataLst>
              <p:tags r:id="rId15"/>
            </p:custDataLst>
          </p:nvPr>
        </p:nvSpPr>
        <p:spPr>
          <a:xfrm>
            <a:off x="1015999" y="5321296"/>
            <a:ext cx="9296403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BY WPS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页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81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ctrTitle" idx="13" hasCustomPrompt="1"/>
            <p:custDataLst>
              <p:tags r:id="rId4"/>
            </p:custDataLst>
          </p:nvPr>
        </p:nvSpPr>
        <p:spPr>
          <a:xfrm>
            <a:off x="825502" y="2019297"/>
            <a:ext cx="2260598" cy="761997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4000"/>
              </a:lnSpc>
              <a:buNone/>
              <a:defRPr sz="4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目录</a:t>
            </a:r>
            <a:endParaRPr lang="zh-CN" altLang="en-US" smtClean="0"/>
          </a:p>
        </p:txBody>
      </p:sp>
      <p:sp>
        <p:nvSpPr>
          <p:cNvPr id="7" name="副标题 6"/>
          <p:cNvSpPr>
            <a:spLocks noGrp="1"/>
          </p:cNvSpPr>
          <p:nvPr>
            <p:ph type="subTitle" idx="14" hasCustomPrompt="1"/>
            <p:custDataLst>
              <p:tags r:id="rId5"/>
            </p:custDataLst>
          </p:nvPr>
        </p:nvSpPr>
        <p:spPr>
          <a:xfrm>
            <a:off x="825502" y="1549396"/>
            <a:ext cx="2197102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CONTENTS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节页-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>
            <p:custDataLst>
              <p:tags r:id="rId2"/>
            </p:custDataLst>
          </p:nvPr>
        </p:nvSpPr>
        <p:spPr>
          <a:xfrm flipV="1">
            <a:off x="0" y="0"/>
            <a:ext cx="12191365" cy="3937000"/>
          </a:xfrm>
          <a:custGeom>
            <a:avLst/>
            <a:gdLst>
              <a:gd name="connisteX0" fmla="*/ 0 w 169333"/>
              <a:gd name="connsiteY0" fmla="*/ 0 h 54680"/>
              <a:gd name="connisteX1" fmla="*/ 12191996 w 169333"/>
              <a:gd name="connsiteY1" fmla="*/ 1252682 h 54680"/>
              <a:gd name="connisteX2" fmla="*/ 12191996 w 169333"/>
              <a:gd name="connsiteY2" fmla="*/ 3937004 h 54680"/>
              <a:gd name="connisteX3" fmla="*/ 0 w 169333"/>
              <a:gd name="connsiteY3" fmla="*/ 3937004 h 54680"/>
              <a:gd name="connisteX4" fmla="*/ 0 w 169333"/>
              <a:gd name="connsiteY4" fmla="*/ 0 h 5468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0" t="0" r="0" b="0"/>
            <a:pathLst>
              <a:path w="12191997" h="3937004">
                <a:moveTo>
                  <a:pt x="0" y="0"/>
                </a:moveTo>
                <a:lnTo>
                  <a:pt x="12191997" y="1252682"/>
                </a:lnTo>
                <a:lnTo>
                  <a:pt x="12191997" y="3937004"/>
                </a:lnTo>
                <a:lnTo>
                  <a:pt x="0" y="39370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>
            <p:custDataLst>
              <p:tags r:id="rId3"/>
            </p:custDataLst>
          </p:nvPr>
        </p:nvSpPr>
        <p:spPr>
          <a:xfrm>
            <a:off x="7313015" y="27"/>
            <a:ext cx="4612640" cy="2362200"/>
          </a:xfrm>
          <a:custGeom>
            <a:avLst/>
            <a:gdLst>
              <a:gd name="connisteX0" fmla="*/ 4612325 w 64059"/>
              <a:gd name="connsiteY0" fmla="*/ 0 h 32810"/>
              <a:gd name="connisteX1" fmla="*/ 3339745 w 64059"/>
              <a:gd name="connsiteY1" fmla="*/ 2209647 h 32810"/>
              <a:gd name="connisteX2" fmla="*/ 2923208 w 64059"/>
              <a:gd name="connsiteY2" fmla="*/ 2321497 h 32810"/>
              <a:gd name="connisteX3" fmla="*/ 152448 w 64059"/>
              <a:gd name="connsiteY3" fmla="*/ 721790 h 32810"/>
              <a:gd name="connisteX4" fmla="*/ 41221 w 64059"/>
              <a:gd name="connsiteY4" fmla="*/ 304842 h 32810"/>
              <a:gd name="connisteX5" fmla="*/ 218120 w 64059"/>
              <a:gd name="connsiteY5" fmla="*/ 0 h 32810"/>
              <a:gd name="connisteX6" fmla="*/ 4612325 w 64059"/>
              <a:gd name="connsiteY6" fmla="*/ 0 h 3281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4612316" h="2362380">
                <a:moveTo>
                  <a:pt x="4612325" y="0"/>
                </a:moveTo>
                <a:lnTo>
                  <a:pt x="3339745" y="2209648"/>
                </a:lnTo>
                <a:cubicBezTo>
                  <a:pt x="3255666" y="2355632"/>
                  <a:pt x="3069110" y="2405722"/>
                  <a:pt x="2923209" y="2321497"/>
                </a:cubicBezTo>
                <a:lnTo>
                  <a:pt x="152449" y="721791"/>
                </a:lnTo>
                <a:cubicBezTo>
                  <a:pt x="6437" y="637492"/>
                  <a:pt x="-43397" y="450671"/>
                  <a:pt x="41221" y="304843"/>
                </a:cubicBezTo>
                <a:lnTo>
                  <a:pt x="218121" y="0"/>
                </a:lnTo>
                <a:lnTo>
                  <a:pt x="4612325" y="0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4"/>
            </p:custDataLst>
          </p:nvPr>
        </p:nvSpPr>
        <p:spPr>
          <a:xfrm>
            <a:off x="8006011" y="27"/>
            <a:ext cx="3335655" cy="1668145"/>
          </a:xfrm>
          <a:custGeom>
            <a:avLst/>
            <a:gdLst>
              <a:gd name="connisteX0" fmla="*/ 3335118 w 46321"/>
              <a:gd name="connsiteY0" fmla="*/ 0 h 23173"/>
              <a:gd name="connisteX1" fmla="*/ 2460879 w 46321"/>
              <a:gd name="connsiteY1" fmla="*/ 1515947 h 23173"/>
              <a:gd name="connisteX2" fmla="*/ 2044442 w 46321"/>
              <a:gd name="connsiteY2" fmla="*/ 1627632 h 23173"/>
              <a:gd name="connisteX3" fmla="*/ 152448 w 46321"/>
              <a:gd name="connsiteY3" fmla="*/ 535298 h 23173"/>
              <a:gd name="connisteX4" fmla="*/ 40672 w 46321"/>
              <a:gd name="connsiteY4" fmla="*/ 119301 h 23173"/>
              <a:gd name="connisteX5" fmla="*/ 109325 w 46321"/>
              <a:gd name="connsiteY5" fmla="*/ 0 h 23173"/>
              <a:gd name="connisteX6" fmla="*/ 3335118 w 46321"/>
              <a:gd name="connsiteY6" fmla="*/ 0 h 2317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3335128" h="1668524">
                <a:moveTo>
                  <a:pt x="3335119" y="0"/>
                </a:moveTo>
                <a:lnTo>
                  <a:pt x="2460879" y="1515947"/>
                </a:lnTo>
                <a:cubicBezTo>
                  <a:pt x="2376754" y="1661821"/>
                  <a:pt x="2190281" y="1711830"/>
                  <a:pt x="2044443" y="1627632"/>
                </a:cubicBezTo>
                <a:lnTo>
                  <a:pt x="152449" y="535299"/>
                </a:lnTo>
                <a:cubicBezTo>
                  <a:pt x="6812" y="451211"/>
                  <a:pt x="-43205" y="265057"/>
                  <a:pt x="40673" y="119302"/>
                </a:cubicBezTo>
                <a:lnTo>
                  <a:pt x="109326" y="0"/>
                </a:lnTo>
                <a:lnTo>
                  <a:pt x="3335119" y="0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>
            <p:custDataLst>
              <p:tags r:id="rId5"/>
            </p:custDataLst>
          </p:nvPr>
        </p:nvSpPr>
        <p:spPr>
          <a:xfrm>
            <a:off x="8677967" y="0"/>
            <a:ext cx="2078355" cy="974725"/>
          </a:xfrm>
          <a:custGeom>
            <a:avLst/>
            <a:gdLst>
              <a:gd name="connisteX0" fmla="*/ 1603107 w 28873"/>
              <a:gd name="connsiteY0" fmla="*/ 822566 h 13538"/>
              <a:gd name="connisteX1" fmla="*/ 2078924 w 28873"/>
              <a:gd name="connsiteY1" fmla="*/ 0 h 13538"/>
              <a:gd name="connisteX2" fmla="*/ 1025024 w 28873"/>
              <a:gd name="connsiteY2" fmla="*/ 0 h 13538"/>
              <a:gd name="connisteX3" fmla="*/ 34235 w 28873"/>
              <a:gd name="connsiteY3" fmla="*/ 27 h 13538"/>
              <a:gd name="connisteX4" fmla="*/ 112260 w 28873"/>
              <a:gd name="connsiteY4" fmla="*/ 313492 h 13538"/>
              <a:gd name="connisteX5" fmla="*/ 1186863 w 28873"/>
              <a:gd name="connsiteY5" fmla="*/ 933913 h 13538"/>
              <a:gd name="connisteX6" fmla="*/ 1603107 w 28873"/>
              <a:gd name="connsiteY6" fmla="*/ 822566 h 1353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2078925" h="974805">
                <a:moveTo>
                  <a:pt x="1603108" y="822567"/>
                </a:moveTo>
                <a:lnTo>
                  <a:pt x="2078925" y="0"/>
                </a:lnTo>
                <a:lnTo>
                  <a:pt x="1025024" y="0"/>
                </a:lnTo>
                <a:lnTo>
                  <a:pt x="34235" y="27"/>
                </a:lnTo>
                <a:cubicBezTo>
                  <a:pt x="-33202" y="107753"/>
                  <a:pt x="2185" y="249942"/>
                  <a:pt x="112261" y="313493"/>
                </a:cubicBezTo>
                <a:lnTo>
                  <a:pt x="1186864" y="933913"/>
                </a:lnTo>
                <a:cubicBezTo>
                  <a:pt x="1332564" y="1018029"/>
                  <a:pt x="1518855" y="968194"/>
                  <a:pt x="1603108" y="822567"/>
                </a:cubicBez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/>
          <p:nvPr userDrawn="1">
            <p:custDataLst>
              <p:tags r:id="rId6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09600" y="1218565"/>
            <a:ext cx="3377565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12" name="任意多边形 11"/>
          <p:cNvSpPr/>
          <p:nvPr userDrawn="1">
            <p:custDataLst>
              <p:tags r:id="rId8"/>
            </p:custDataLst>
          </p:nvPr>
        </p:nvSpPr>
        <p:spPr>
          <a:xfrm>
            <a:off x="3987799" y="1219197"/>
            <a:ext cx="7595235" cy="5029200"/>
          </a:xfrm>
          <a:custGeom>
            <a:avLst/>
            <a:gdLst>
              <a:gd name="connisteX0" fmla="*/ 0 w 105480"/>
              <a:gd name="connsiteY0" fmla="*/ 0 h 69850"/>
              <a:gd name="connisteX1" fmla="*/ 7391396 w 105480"/>
              <a:gd name="connsiteY1" fmla="*/ 0 h 69850"/>
              <a:gd name="connisteX2" fmla="*/ 7594604 w 105480"/>
              <a:gd name="connsiteY2" fmla="*/ 203197 h 69850"/>
              <a:gd name="connisteX3" fmla="*/ 7594604 w 105480"/>
              <a:gd name="connsiteY3" fmla="*/ 4826002 h 69850"/>
              <a:gd name="connisteX4" fmla="*/ 7391396 w 105480"/>
              <a:gd name="connsiteY4" fmla="*/ 5029200 h 69850"/>
              <a:gd name="connisteX5" fmla="*/ 0 w 105480"/>
              <a:gd name="connsiteY5" fmla="*/ 5029200 h 69850"/>
              <a:gd name="connisteX6" fmla="*/ 0 w 105480"/>
              <a:gd name="connsiteY6" fmla="*/ 0 h 698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7594604" h="5029200">
                <a:moveTo>
                  <a:pt x="0" y="0"/>
                </a:moveTo>
                <a:lnTo>
                  <a:pt x="7391397" y="0"/>
                </a:lnTo>
                <a:cubicBezTo>
                  <a:pt x="7503630" y="0"/>
                  <a:pt x="7594604" y="90974"/>
                  <a:pt x="7594604" y="203198"/>
                </a:cubicBezTo>
                <a:lnTo>
                  <a:pt x="7594604" y="4826002"/>
                </a:lnTo>
                <a:cubicBezTo>
                  <a:pt x="7594604" y="4938226"/>
                  <a:pt x="7503630" y="5029200"/>
                  <a:pt x="7391397" y="5029200"/>
                </a:cubicBezTo>
                <a:lnTo>
                  <a:pt x="0" y="5029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9"/>
            </p:custDataLst>
          </p:nvPr>
        </p:nvSpPr>
        <p:spPr>
          <a:xfrm>
            <a:off x="2997202" y="2743200"/>
            <a:ext cx="1866900" cy="1866900"/>
          </a:xfrm>
          <a:prstGeom prst="ellipse">
            <a:avLst/>
          </a:prstGeom>
          <a:solidFill>
            <a:schemeClr val="accent1"/>
          </a:solidFill>
          <a:ln w="47625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3" hasCustomPrompt="1"/>
            <p:custDataLst>
              <p:tags r:id="rId13"/>
            </p:custDataLst>
          </p:nvPr>
        </p:nvSpPr>
        <p:spPr>
          <a:xfrm>
            <a:off x="3397252" y="3014420"/>
            <a:ext cx="1206496" cy="1350688"/>
          </a:xfrm>
          <a:noFill/>
        </p:spPr>
        <p:txBody>
          <a:bodyPr lIns="0" tIns="0" rIns="0" bIns="0" anchor="ctr">
            <a:noAutofit/>
          </a:bodyPr>
          <a:lstStyle>
            <a:lvl1pPr algn="ctr">
              <a:lnSpc>
                <a:spcPct val="109000"/>
              </a:lnSpc>
              <a:buNone/>
              <a:defRPr sz="6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5" name="标题 14"/>
          <p:cNvSpPr>
            <a:spLocks noGrp="1"/>
          </p:cNvSpPr>
          <p:nvPr>
            <p:ph type="ctrTitle" idx="14" hasCustomPrompt="1"/>
            <p:custDataLst>
              <p:tags r:id="rId14"/>
            </p:custDataLst>
          </p:nvPr>
        </p:nvSpPr>
        <p:spPr>
          <a:xfrm>
            <a:off x="5537204" y="3124203"/>
            <a:ext cx="4851404" cy="1219197"/>
          </a:xfrm>
          <a:noFill/>
        </p:spPr>
        <p:txBody>
          <a:bodyPr lIns="0" tIns="0" rIns="0" bIns="0" anchor="ctr">
            <a:noAutofit/>
          </a:bodyPr>
          <a:lstStyle>
            <a:lvl1pPr algn="l">
              <a:lnSpc>
                <a:spcPct val="104000"/>
              </a:lnSpc>
              <a:buNone/>
              <a:defRPr sz="4800" b="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章节页的标题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11684002" y="0"/>
            <a:ext cx="508000" cy="508000"/>
          </a:xfrm>
          <a:prstGeom prst="rect">
            <a:avLst/>
          </a:pr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6096000" cy="6858000"/>
          </a:xfrm>
          <a:custGeom>
            <a:avLst/>
            <a:gdLst>
              <a:gd name="connisteX0" fmla="*/ 0 w 84666"/>
              <a:gd name="connsiteY0" fmla="*/ 0 h 95250"/>
              <a:gd name="connisteX1" fmla="*/ 6096003 w 84666"/>
              <a:gd name="connsiteY1" fmla="*/ 0 h 95250"/>
              <a:gd name="connisteX2" fmla="*/ 4310060 w 84666"/>
              <a:gd name="connsiteY2" fmla="*/ 6858000 h 95250"/>
              <a:gd name="connisteX3" fmla="*/ 0 w 84666"/>
              <a:gd name="connsiteY3" fmla="*/ 6858000 h 95250"/>
              <a:gd name="connisteX4" fmla="*/ 0 w 84666"/>
              <a:gd name="connsiteY4" fmla="*/ 0 h 95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0" t="0" r="0" b="0"/>
            <a:pathLst>
              <a:path w="6096003" h="6858000">
                <a:moveTo>
                  <a:pt x="0" y="0"/>
                </a:moveTo>
                <a:lnTo>
                  <a:pt x="6096003" y="0"/>
                </a:lnTo>
                <a:lnTo>
                  <a:pt x="431006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 userDrawn="1">
            <p:custDataLst>
              <p:tags r:id="rId8"/>
            </p:custDataLst>
          </p:nvPr>
        </p:nvSpPr>
        <p:spPr>
          <a:xfrm>
            <a:off x="0" y="4114772"/>
            <a:ext cx="3077210" cy="2743200"/>
          </a:xfrm>
          <a:custGeom>
            <a:avLst/>
            <a:gdLst>
              <a:gd name="connisteX0" fmla="*/ 2930487 w 42741"/>
              <a:gd name="connsiteY0" fmla="*/ 1776020 h 38100"/>
              <a:gd name="connisteX1" fmla="*/ 3036722 w 42741"/>
              <a:gd name="connsiteY1" fmla="*/ 2188652 h 38100"/>
              <a:gd name="connisteX2" fmla="*/ 2717770 w 42741"/>
              <a:gd name="connsiteY2" fmla="*/ 2743209 h 38100"/>
              <a:gd name="connisteX3" fmla="*/ 0 w 42741"/>
              <a:gd name="connsiteY3" fmla="*/ 2743209 h 38100"/>
              <a:gd name="connisteX4" fmla="*/ 0 w 42741"/>
              <a:gd name="connsiteY4" fmla="*/ 0 h 38100"/>
              <a:gd name="connisteX5" fmla="*/ 2930487 w 42741"/>
              <a:gd name="connsiteY5" fmla="*/ 1776020 h 381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0" t="0" r="0" b="0"/>
            <a:pathLst>
              <a:path w="3077358" h="2743209">
                <a:moveTo>
                  <a:pt x="2930487" y="1776021"/>
                </a:moveTo>
                <a:cubicBezTo>
                  <a:pt x="3072119" y="1861856"/>
                  <a:pt x="3119302" y="2045092"/>
                  <a:pt x="3036722" y="2188653"/>
                </a:cubicBezTo>
                <a:lnTo>
                  <a:pt x="2717771" y="2743209"/>
                </a:lnTo>
                <a:lnTo>
                  <a:pt x="0" y="2743209"/>
                </a:lnTo>
                <a:lnTo>
                  <a:pt x="0" y="0"/>
                </a:lnTo>
                <a:lnTo>
                  <a:pt x="2930487" y="1776021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 userDrawn="1">
            <p:custDataLst>
              <p:tags r:id="rId9"/>
            </p:custDataLst>
          </p:nvPr>
        </p:nvSpPr>
        <p:spPr>
          <a:xfrm>
            <a:off x="0" y="4904412"/>
            <a:ext cx="2380615" cy="1953895"/>
          </a:xfrm>
          <a:custGeom>
            <a:avLst/>
            <a:gdLst>
              <a:gd name="connisteX0" fmla="*/ 0 w 33071"/>
              <a:gd name="connsiteY0" fmla="*/ 99422 h 27133"/>
              <a:gd name="connisteX1" fmla="*/ 0 w 33071"/>
              <a:gd name="connsiteY1" fmla="*/ 1953588 h 27133"/>
              <a:gd name="connisteX2" fmla="*/ 2133596 w 33071"/>
              <a:gd name="connsiteY2" fmla="*/ 1953588 h 27133"/>
              <a:gd name="connisteX3" fmla="*/ 2341001 w 33071"/>
              <a:gd name="connsiteY3" fmla="*/ 1590150 h 27133"/>
              <a:gd name="connisteX4" fmla="*/ 2228676 w 33071"/>
              <a:gd name="connsiteY4" fmla="*/ 1175113 h 27133"/>
              <a:gd name="connisteX5" fmla="*/ 231142 w 33071"/>
              <a:gd name="connsiteY5" fmla="*/ 21845 h 27133"/>
              <a:gd name="connisteX6" fmla="*/ 0 w 33071"/>
              <a:gd name="connsiteY6" fmla="*/ 99422 h 2713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0" t="0" r="0" b="0"/>
            <a:pathLst>
              <a:path w="2381125" h="1953597">
                <a:moveTo>
                  <a:pt x="0" y="99423"/>
                </a:moveTo>
                <a:lnTo>
                  <a:pt x="0" y="1953588"/>
                </a:lnTo>
                <a:lnTo>
                  <a:pt x="2133597" y="1953588"/>
                </a:lnTo>
                <a:lnTo>
                  <a:pt x="2341001" y="1590151"/>
                </a:lnTo>
                <a:cubicBezTo>
                  <a:pt x="2424138" y="1444469"/>
                  <a:pt x="2373938" y="1258982"/>
                  <a:pt x="2228676" y="1175114"/>
                </a:cubicBezTo>
                <a:lnTo>
                  <a:pt x="231142" y="21845"/>
                </a:lnTo>
                <a:cubicBezTo>
                  <a:pt x="146441" y="-27066"/>
                  <a:pt x="38048" y="9318"/>
                  <a:pt x="0" y="99423"/>
                </a:cubicBez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 userDrawn="1">
            <p:custDataLst>
              <p:tags r:id="rId10"/>
            </p:custDataLst>
          </p:nvPr>
        </p:nvSpPr>
        <p:spPr>
          <a:xfrm>
            <a:off x="0" y="5638803"/>
            <a:ext cx="1688465" cy="1219200"/>
          </a:xfrm>
          <a:custGeom>
            <a:avLst/>
            <a:gdLst>
              <a:gd name="connisteX0" fmla="*/ 1536932 w 23459"/>
              <a:gd name="connsiteY0" fmla="*/ 625870 h 16933"/>
              <a:gd name="connisteX1" fmla="*/ 1646706 w 23459"/>
              <a:gd name="connsiteY1" fmla="*/ 1043842 h 16933"/>
              <a:gd name="connisteX2" fmla="*/ 1542949 w 23459"/>
              <a:gd name="connsiteY2" fmla="*/ 1219196 h 16933"/>
              <a:gd name="connisteX3" fmla="*/ 0 w 23459"/>
              <a:gd name="connsiteY3" fmla="*/ 1219196 h 16933"/>
              <a:gd name="connisteX4" fmla="*/ 0 w 23459"/>
              <a:gd name="connsiteY4" fmla="*/ 326230 h 16933"/>
              <a:gd name="connisteX5" fmla="*/ 111291 w 23459"/>
              <a:gd name="connsiteY5" fmla="*/ 145023 h 16933"/>
              <a:gd name="connisteX6" fmla="*/ 522707 w 23459"/>
              <a:gd name="connsiteY6" fmla="*/ 40773 h 16933"/>
              <a:gd name="connisteX7" fmla="*/ 1536932 w 23459"/>
              <a:gd name="connsiteY7" fmla="*/ 625870 h 1693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0" t="0" r="0" b="0"/>
            <a:pathLst>
              <a:path w="1689098" h="1219197">
                <a:moveTo>
                  <a:pt x="1536933" y="625870"/>
                </a:moveTo>
                <a:cubicBezTo>
                  <a:pt x="1683511" y="710425"/>
                  <a:pt x="1732843" y="898261"/>
                  <a:pt x="1646706" y="1043842"/>
                </a:cubicBezTo>
                <a:lnTo>
                  <a:pt x="1542949" y="1219197"/>
                </a:lnTo>
                <a:lnTo>
                  <a:pt x="0" y="1219197"/>
                </a:lnTo>
                <a:lnTo>
                  <a:pt x="0" y="326230"/>
                </a:lnTo>
                <a:lnTo>
                  <a:pt x="111292" y="145024"/>
                </a:lnTo>
                <a:cubicBezTo>
                  <a:pt x="197520" y="4645"/>
                  <a:pt x="379951" y="-41587"/>
                  <a:pt x="522708" y="40773"/>
                </a:cubicBezTo>
                <a:lnTo>
                  <a:pt x="1536933" y="625870"/>
                </a:lnTo>
                <a:close/>
              </a:path>
            </a:pathLst>
          </a:custGeom>
          <a:solidFill>
            <a:schemeClr val="accent2">
              <a:alpha val="15000"/>
            </a:schemeClr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副标题 7"/>
          <p:cNvSpPr>
            <a:spLocks noGrp="1"/>
          </p:cNvSpPr>
          <p:nvPr>
            <p:ph type="subTitle" idx="13" hasCustomPrompt="1"/>
            <p:custDataLst>
              <p:tags r:id="rId12"/>
            </p:custDataLst>
          </p:nvPr>
        </p:nvSpPr>
        <p:spPr>
          <a:xfrm>
            <a:off x="6730999" y="2692396"/>
            <a:ext cx="4394204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25000"/>
              </a:lnSpc>
              <a:buNone/>
              <a:defRPr sz="2400" b="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THE END</a:t>
            </a:r>
            <a:endParaRPr lang="zh-CN" altLang="en-US" smtClean="0"/>
          </a:p>
        </p:txBody>
      </p:sp>
      <p:sp>
        <p:nvSpPr>
          <p:cNvPr id="9" name="标题 8"/>
          <p:cNvSpPr>
            <a:spLocks noGrp="1"/>
          </p:cNvSpPr>
          <p:nvPr>
            <p:ph type="ctrTitle" idx="14" hasCustomPrompt="1"/>
            <p:custDataLst>
              <p:tags r:id="rId13"/>
            </p:custDataLst>
          </p:nvPr>
        </p:nvSpPr>
        <p:spPr>
          <a:xfrm>
            <a:off x="6603998" y="3149596"/>
            <a:ext cx="4521196" cy="1015999"/>
          </a:xfrm>
          <a:noFill/>
        </p:spPr>
        <p:txBody>
          <a:bodyPr lIns="0" tIns="0" rIns="0" bIns="0" anchor="t">
            <a:noAutofit/>
          </a:bodyPr>
          <a:lstStyle>
            <a:lvl1pPr algn="r">
              <a:lnSpc>
                <a:spcPct val="104000"/>
              </a:lnSpc>
              <a:buNone/>
              <a:defRPr sz="6400" b="1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谢谢观看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23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0400" y="2013915"/>
            <a:ext cx="10858500" cy="157286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zh-CN" altLang="en-US" sz="4800" b="1" dirty="0"/>
            </a:lvl1pPr>
          </a:lstStyle>
          <a:p>
            <a:pPr lvl="0" defTabSz="914400"/>
            <a:r>
              <a:rPr lang="en-US" altLang="zh-CN" dirty="0"/>
              <a:t>Click to edit </a:t>
            </a:r>
            <a:br>
              <a:rPr lang="en-US" altLang="zh-CN" dirty="0"/>
            </a:br>
            <a:r>
              <a:rPr lang="en-US" altLang="zh-CN" dirty="0"/>
              <a:t>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60400" y="4324998"/>
            <a:ext cx="10858500" cy="535853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0"/>
              </a:spcBef>
              <a:buNone/>
              <a:defRPr lang="zh-CN" altLang="en-US" sz="1600"/>
            </a:lvl1pPr>
          </a:lstStyle>
          <a:p>
            <a:pPr marL="228600" lvl="0" indent="-228600" defTabSz="914400"/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6389648" y="5837829"/>
            <a:ext cx="5129251" cy="29627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r">
              <a:buNone/>
              <a:defRPr lang="en-US" altLang="zh-CN" sz="1200" b="0" smtClean="0"/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r>
              <a:rPr lang="en-US" altLang="zh-CN" dirty="0"/>
              <a:t>Speaker name and title</a:t>
            </a:r>
            <a:endParaRPr lang="en-US" altLang="zh-CN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5837829"/>
            <a:ext cx="5129251" cy="29627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altLang="zh-CN" sz="1200" b="0" smtClean="0"/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r>
              <a:rPr lang="en-US" altLang="zh-CN" dirty="0"/>
              <a:t>www.islide.cc</a:t>
            </a:r>
            <a:endParaRPr lang="en-US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5" hasCustomPrompt="1"/>
          </p:nvPr>
        </p:nvSpPr>
        <p:spPr>
          <a:xfrm>
            <a:off x="660400" y="723900"/>
            <a:ext cx="1039091" cy="296271"/>
          </a:xfrm>
        </p:spPr>
        <p:txBody>
          <a:bodyPr vert="horz" wrap="none" lIns="91440" tIns="45720" rIns="91440" bIns="45720" rtlCol="0" anchor="ctr">
            <a:normAutofit/>
          </a:bodyPr>
          <a:lstStyle>
            <a:lvl1pPr marL="0" indent="0">
              <a:buNone/>
              <a:defRPr lang="en-US" altLang="zh-CN" sz="1200" b="0" smtClean="0"/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r>
              <a:rPr lang="en-US" altLang="zh-CN" dirty="0"/>
              <a:t>LGOO HERE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48.xml"/><Relationship Id="rId18" Type="http://schemas.openxmlformats.org/officeDocument/2006/relationships/tags" Target="../tags/tag147.xml"/><Relationship Id="rId17" Type="http://schemas.openxmlformats.org/officeDocument/2006/relationships/tags" Target="../tags/tag146.xml"/><Relationship Id="rId16" Type="http://schemas.openxmlformats.org/officeDocument/2006/relationships/tags" Target="../tags/tag145.xml"/><Relationship Id="rId15" Type="http://schemas.openxmlformats.org/officeDocument/2006/relationships/tags" Target="../tags/tag144.xml"/><Relationship Id="rId14" Type="http://schemas.openxmlformats.org/officeDocument/2006/relationships/tags" Target="../tags/tag143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8" Type="http://schemas.openxmlformats.org/officeDocument/2006/relationships/slideLayout" Target="../slideLayouts/slideLayout14.xml"/><Relationship Id="rId17" Type="http://schemas.openxmlformats.org/officeDocument/2006/relationships/tags" Target="../tags/tag165.xml"/><Relationship Id="rId16" Type="http://schemas.openxmlformats.org/officeDocument/2006/relationships/tags" Target="../tags/tag164.xml"/><Relationship Id="rId15" Type="http://schemas.openxmlformats.org/officeDocument/2006/relationships/tags" Target="../tags/tag163.xml"/><Relationship Id="rId14" Type="http://schemas.openxmlformats.org/officeDocument/2006/relationships/tags" Target="../tags/tag162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tags" Target="../tags/tag149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image" Target="../media/image5.png"/><Relationship Id="rId1" Type="http://schemas.openxmlformats.org/officeDocument/2006/relationships/tags" Target="../tags/tag1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00.xml"/><Relationship Id="rId1" Type="http://schemas.openxmlformats.org/officeDocument/2006/relationships/tags" Target="../tags/tag19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image" Target="../media/image6.png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image" Target="../media/image5.png"/><Relationship Id="rId1" Type="http://schemas.openxmlformats.org/officeDocument/2006/relationships/tags" Target="../tags/tag16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175.xml"/><Relationship Id="rId6" Type="http://schemas.openxmlformats.org/officeDocument/2006/relationships/image" Target="../media/image7.png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image" Target="../media/image5.png"/><Relationship Id="rId1" Type="http://schemas.openxmlformats.org/officeDocument/2006/relationships/tags" Target="../tags/tag17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image" Target="../media/image5.png"/><Relationship Id="rId1" Type="http://schemas.openxmlformats.org/officeDocument/2006/relationships/tags" Target="../tags/tag17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>
          <a:xfrm>
            <a:off x="1241425" y="2379980"/>
            <a:ext cx="1503045" cy="762000"/>
          </a:xfrm>
        </p:spPr>
        <p:txBody>
          <a:bodyPr/>
          <a:lstStyle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  <p:custDataLst>
              <p:tags r:id="rId2"/>
            </p:custDataLst>
          </p:nvPr>
        </p:nvSpPr>
        <p:spPr>
          <a:xfrm>
            <a:off x="1089660" y="1562100"/>
            <a:ext cx="2348865" cy="457200"/>
          </a:xfrm>
        </p:spPr>
        <p:txBody>
          <a:bodyPr/>
          <a:lstStyle/>
          <a:p>
            <a:r>
              <a:rPr lang="en-US" altLang="zh-CN"/>
              <a:t>CONTENTS</a:t>
            </a:r>
            <a:endParaRPr lang="en-US" altLang="zh-CN"/>
          </a:p>
        </p:txBody>
      </p:sp>
      <p:grpSp>
        <p:nvGrpSpPr>
          <p:cNvPr id="20" name="组合 19"/>
          <p:cNvGrpSpPr/>
          <p:nvPr>
            <p:custDataLst>
              <p:tags r:id="rId3"/>
            </p:custDataLst>
          </p:nvPr>
        </p:nvGrpSpPr>
        <p:grpSpPr>
          <a:xfrm>
            <a:off x="4283075" y="1922780"/>
            <a:ext cx="7375525" cy="2500630"/>
            <a:chOff x="6745" y="2182"/>
            <a:chExt cx="11615" cy="3938"/>
          </a:xfrm>
        </p:grpSpPr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6745" y="218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01</a:t>
              </a:r>
              <a:endParaRPr lang="en-US" altLang="en-US" sz="580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8700" y="2280"/>
              <a:ext cx="20" cy="144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>
              <p:custDataLst>
                <p:tags r:id="rId6"/>
              </p:custDataLst>
            </p:nvPr>
          </p:nvSpPr>
          <p:spPr>
            <a:xfrm>
              <a:off x="9147" y="2280"/>
              <a:ext cx="3043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125000"/>
                </a:lnSpc>
              </a:pPr>
              <a:r>
                <a:rPr lang="zh-CN" altLang="en-US" sz="2400">
                  <a:latin typeface="Microsoft YaHei UI" panose="020B0503020204020204" charset="-122"/>
                  <a:ea typeface="Microsoft YaHei UI" panose="020B0503020204020204" charset="-122"/>
                  <a:sym typeface="+mn-ea"/>
                </a:rPr>
                <a:t>电梯拆除流程</a:t>
              </a:r>
              <a:endParaRPr lang="en-US" altLang="zh-CN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  <a:sym typeface="+mn-ea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7"/>
              </p:custDataLst>
            </p:nvPr>
          </p:nvSpPr>
          <p:spPr>
            <a:xfrm>
              <a:off x="12915" y="218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02</a:t>
              </a:r>
              <a:endParaRPr lang="en-US" altLang="en-US" sz="580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8"/>
              </p:custDataLst>
            </p:nvPr>
          </p:nvSpPr>
          <p:spPr>
            <a:xfrm>
              <a:off x="14870" y="2280"/>
              <a:ext cx="20" cy="144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15290" y="228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125000"/>
                </a:lnSpc>
              </a:pPr>
              <a:r>
                <a:rPr lang="zh-CN" altLang="en-US" sz="2400">
                  <a:latin typeface="Microsoft YaHei UI" panose="020B0503020204020204" charset="-122"/>
                  <a:ea typeface="Microsoft YaHei UI" panose="020B0503020204020204" charset="-122"/>
                  <a:sym typeface="+mn-ea"/>
                </a:rPr>
                <a:t>拆除前准备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6745" y="458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03</a:t>
              </a:r>
              <a:endParaRPr lang="en-US" altLang="en-US" sz="580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11"/>
              </p:custDataLst>
            </p:nvPr>
          </p:nvSpPr>
          <p:spPr>
            <a:xfrm>
              <a:off x="8700" y="4680"/>
              <a:ext cx="20" cy="144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>
              <p:custDataLst>
                <p:tags r:id="rId12"/>
              </p:custDataLst>
            </p:nvPr>
          </p:nvSpPr>
          <p:spPr>
            <a:xfrm>
              <a:off x="9120" y="468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125000"/>
                </a:lnSpc>
              </a:pPr>
              <a:r>
                <a:rPr lang="zh-CN" altLang="en-US" sz="2400">
                  <a:latin typeface="Microsoft YaHei UI" panose="020B0503020204020204" charset="-122"/>
                  <a:ea typeface="Microsoft YaHei UI" panose="020B0503020204020204" charset="-122"/>
                  <a:sym typeface="+mn-ea"/>
                </a:rPr>
                <a:t>拆除过程安全要求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12915" y="458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04</a:t>
              </a:r>
              <a:endParaRPr lang="en-US" altLang="en-US" sz="5800">
                <a:solidFill>
                  <a:schemeClr val="accent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4"/>
              </p:custDataLst>
            </p:nvPr>
          </p:nvSpPr>
          <p:spPr>
            <a:xfrm>
              <a:off x="14870" y="4680"/>
              <a:ext cx="20" cy="144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>
              <p:custDataLst>
                <p:tags r:id="rId15"/>
              </p:custDataLst>
            </p:nvPr>
          </p:nvSpPr>
          <p:spPr>
            <a:xfrm>
              <a:off x="15290" y="468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125000"/>
                </a:lnSpc>
              </a:pPr>
              <a:r>
                <a:rPr lang="zh-CN" altLang="en-US" sz="2400">
                  <a:latin typeface="Microsoft YaHei UI" panose="020B0503020204020204" charset="-122"/>
                  <a:ea typeface="Microsoft YaHei UI" panose="020B0503020204020204" charset="-122"/>
                  <a:sym typeface="+mn-ea"/>
                </a:rPr>
                <a:t>关键风险点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  <p:sp>
        <p:nvSpPr>
          <p:cNvPr id="17" name="标题 1"/>
          <p:cNvSpPr>
            <a:spLocks noGrp="1"/>
          </p:cNvSpPr>
          <p:nvPr>
            <p:custDataLst>
              <p:tags r:id="rId16"/>
            </p:custDataLst>
          </p:nvPr>
        </p:nvSpPr>
        <p:spPr>
          <a:xfrm>
            <a:off x="3793490" y="613410"/>
            <a:ext cx="7717155" cy="762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zh-CN" sz="3200">
                <a:solidFill>
                  <a:srgbClr val="FF0000"/>
                </a:solidFill>
                <a:effectLst/>
                <a:latin typeface="Microsoft YaHei UI" panose="020B0503020204020204" charset="-122"/>
                <a:ea typeface="Microsoft YaHei UI" panose="020B0503020204020204" charset="-122"/>
              </a:rPr>
              <a:t>一、电梯拆除施工</a:t>
            </a:r>
            <a:r>
              <a:rPr lang="zh-CN" altLang="en-US" sz="3200" dirty="0" smtClean="0">
                <a:solidFill>
                  <a:srgbClr val="FF0000"/>
                </a:solidFill>
                <a:effectLst/>
                <a:latin typeface="华文细黑" panose="02010600040101010101" pitchFamily="2" charset="-122"/>
                <a:sym typeface="+mn-ea"/>
              </a:rPr>
              <a:t>安全风险及防范措施</a:t>
            </a:r>
            <a:endParaRPr lang="zh-CN" altLang="en-US" sz="3200" dirty="0" smtClean="0">
              <a:solidFill>
                <a:srgbClr val="FF0000"/>
              </a:solidFill>
              <a:effectLst/>
              <a:latin typeface="华文细黑" panose="02010600040101010101" pitchFamily="2" charset="-122"/>
              <a:ea typeface="Microsoft YaHei UI" panose="020B0503020204020204" charset="-122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11047095" y="0"/>
            <a:ext cx="114427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9603" y="316233"/>
            <a:ext cx="9283702" cy="761997"/>
          </a:xfrm>
          <a:noFill/>
        </p:spPr>
        <p:txBody>
          <a:bodyPr lIns="0" tIns="0" rIns="0" bIns="0" anchor="t">
            <a:noAutofit/>
          </a:bodyPr>
          <a:lstStyle/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关键风险点</a:t>
            </a:r>
            <a:endParaRPr lang="zh-CN" altLang="en-US" sz="4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0" y="0"/>
            <a:ext cx="508000" cy="5080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0710" y="989330"/>
            <a:ext cx="10060940" cy="55251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algn="just" defTabSz="266700">
              <a:lnSpc>
                <a:spcPct val="160000"/>
              </a:lnSpc>
              <a:buClrTx/>
              <a:buSzTx/>
              <a:buFontTx/>
            </a:pPr>
            <a:r>
              <a:rPr lang="en-US" altLang="zh-CN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3.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防</a:t>
            </a:r>
            <a:r>
              <a:rPr lang="en-US" altLang="zh-CN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图快</a:t>
            </a:r>
            <a:r>
              <a:rPr lang="en-US" altLang="zh-CN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just" defTabSz="266700">
              <a:lnSpc>
                <a:spcPct val="160000"/>
              </a:lnSpc>
              <a:buClrTx/>
              <a:buSzTx/>
              <a:buFontTx/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）超速度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超载荷运行；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just" defTabSz="266700">
              <a:lnSpc>
                <a:spcPct val="160000"/>
              </a:lnSpc>
              <a:buClrTx/>
              <a:buSzTx/>
              <a:buFontTx/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）抢时间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违规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快操作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交叉作业不避让、不观察周围人员，强行通过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装卸；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just" defTabSz="266700">
              <a:lnSpc>
                <a:spcPct val="160000"/>
              </a:lnSpc>
              <a:buClrTx/>
              <a:buSzTx/>
              <a:buFontTx/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）不按规定监护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指挥，无专人指挥、无信号确认、视线不清仍强行作业。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just" defTabSz="266700">
              <a:lnSpc>
                <a:spcPct val="160000"/>
              </a:lnSpc>
              <a:buClrTx/>
              <a:buSzTx/>
              <a:buFontTx/>
            </a:pP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一味图快</a:t>
            </a:r>
            <a:r>
              <a:rPr lang="en-US" altLang="zh-CN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省步骤</a:t>
            </a:r>
            <a:r>
              <a:rPr lang="en-US" altLang="zh-CN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省检查</a:t>
            </a:r>
            <a:r>
              <a:rPr lang="en-US" altLang="zh-CN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省安全，本质是用生命和设备安全赌速度。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"/>
            <a:ext cx="9791705" cy="762000"/>
          </a:xfrm>
          <a:noFill/>
        </p:spPr>
        <p:txBody>
          <a:bodyPr lIns="0" tIns="0" rIns="0" bIns="0" anchor="t">
            <a:noAutofit/>
          </a:bodyPr>
          <a:lstStyle/>
          <a:p>
            <a:pPr algn="l">
              <a:lnSpc>
                <a:spcPct val="114000"/>
              </a:lnSpc>
            </a:pPr>
            <a:r>
              <a:rPr lang="zh-CN" altLang="en-US" sz="44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细黑" panose="02010600040101010101" pitchFamily="2" charset="-122"/>
                <a:sym typeface="+mn-ea"/>
              </a:rPr>
              <a:t>二、安装安全风险及防范措施</a:t>
            </a:r>
            <a:endParaRPr lang="zh-CN" altLang="en-US" sz="4400" dirty="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762000"/>
            <a:ext cx="12191365" cy="6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000" dirty="0" smtClean="0"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4000" dirty="0" smtClean="0"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4000" dirty="0" smtClean="0"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总</a:t>
            </a:r>
            <a:r>
              <a:rPr lang="zh-CN" altLang="en-US" sz="4000" dirty="0"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体管控原则</a:t>
            </a:r>
            <a:endParaRPr lang="zh-CN" altLang="en-US" sz="4000" dirty="0">
              <a:highlight>
                <a:srgbClr val="00FFFF"/>
              </a:highligh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a.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施工现场有完整的安装说明书及相关工艺文件；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有与工序相适宜的且经审批的专项施工方案；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c.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必须进行岗前安全培训及安全技术交底；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脚手架、平台、起重工具、临时用电必须验收合格；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e.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井道多余孔洞必须封闭、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层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门开口孔洞等的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安全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防护到位、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警示标志齐全；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f.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按照要求持有有效证件，如电工、焊工等；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g.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严格按照安装说明及施工方案进行施工；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h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.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禁止违规或野蛮施工，人员安全防护到位，工作专注、安全意识良好。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3600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0" y="0"/>
            <a:ext cx="12191365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000" dirty="0" smtClean="0"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4000" dirty="0" smtClean="0"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主要</a:t>
            </a:r>
            <a:r>
              <a:rPr lang="zh-CN" altLang="en-US" sz="4000" dirty="0"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风险点及管控措施</a:t>
            </a:r>
            <a:endParaRPr lang="zh-CN" altLang="en-US" sz="4000" dirty="0">
              <a:highlight>
                <a:srgbClr val="00FFFF"/>
              </a:highligh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4000" dirty="0"/>
              <a:t> </a:t>
            </a:r>
            <a:endParaRPr lang="en-US" altLang="zh-CN" sz="4000" dirty="0"/>
          </a:p>
          <a:p>
            <a:r>
              <a:rPr lang="en-US" altLang="zh-CN" sz="3600" dirty="0" smtClean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1). </a:t>
            </a:r>
            <a:r>
              <a:rPr lang="zh-CN" altLang="en-US" sz="3600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井道坠落风险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风险：</a:t>
            </a:r>
            <a:endParaRPr lang="zh-CN" altLang="en-US" sz="36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a.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层门未关闭或门锁装置失效；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层门口、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井道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孔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洞等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未设置防护或防护不符合要求；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c.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高处作业无防护或防护不符合要求；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互通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井道的支撑梁上违规作业，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违规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在井道中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攀爬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e.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违规操作层门三角钥匙；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f.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作业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平台、脚手架、电梯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部件安装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就位等失稳、坍塌、坠落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4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0" y="635"/>
            <a:ext cx="12191365" cy="6857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600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管控：</a:t>
            </a:r>
            <a:endParaRPr lang="zh-CN" altLang="en-US" sz="3600" dirty="0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a.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每层层门严禁敞开，必须临时封闭或设置可靠的防护装置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防护装置固定可靠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粘贴醒目的警示标志）；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有坠落风险的作业必须正确使用全带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五点式安全带、挂点适合且可靠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)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、安全绳，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井道内按照要求设置符合要求的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安全网等；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c.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脚手架、作业平台必须牢固可靠、验收挂牌；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禁止在支撑梁上违规作业，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禁止在井道中违规攀爬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e.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正确使用层门三角钥匙；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f.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禁止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作业平台超负荷，吊挂装置、吊装点、承重结构必须确认可靠，必要时增设二次防护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4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0" y="635"/>
            <a:ext cx="12191365" cy="6857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 dirty="0" smtClean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2).</a:t>
            </a:r>
            <a:r>
              <a:rPr lang="zh-CN" altLang="en-US" sz="3600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物体打击风险</a:t>
            </a:r>
            <a:endParaRPr lang="en-US" altLang="zh-CN" sz="3600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风险：</a:t>
            </a:r>
            <a:endParaRPr lang="zh-CN" altLang="en-US" sz="36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建筑异物（或杂物）、施工工具、电梯相关部件或零部件等的意外坠落打击伤人。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600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管控：</a:t>
            </a:r>
            <a:endParaRPr lang="zh-CN" altLang="en-US" sz="3600" dirty="0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a.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施工工具装设安全保护绳，严禁随手放置。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禁止井道内上下交叉作业、起吊物下方禁止站人；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c.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进入现场必须戴安全帽；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清理井道内的建筑遗留异物或杂物，封闭井道开口处或设置安全防护和警示标志；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e.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施工安装的电梯部件摆放或吊挂可靠；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4000" dirty="0"/>
          </a:p>
          <a:p>
            <a:endParaRPr lang="zh-CN" altLang="en-US" sz="4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635"/>
            <a:ext cx="12192635" cy="685736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3). </a:t>
            </a:r>
            <a:r>
              <a:rPr lang="zh-CN" altLang="en-US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起重吊装风险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风险：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主机、导轨、轿厢、对重装置等吊装过程失稳、断裂、坠落等。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管控：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a.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吊具、钢丝绳检查合格，严禁超载；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吊装区域设警戒区，专人指挥；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c.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吊装点、承重结构必须确认可靠，必要时增设二次防护；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e.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现场作业安全防护齐全，防护装置使用正确（进入施工现场佩戴安全帽，有坠落风险的作业正确使用安全带）。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635" y="0"/>
            <a:ext cx="12193270" cy="6858635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4). </a:t>
            </a:r>
            <a:r>
              <a:rPr lang="zh-CN" altLang="en-US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临时用电风险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风险</a:t>
            </a:r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漏电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、短路、触电。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管控：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a.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设置三级配电电箱（总配电箱、分配电箱、开关箱）、两级保护，确保用电设备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一机一闸一保护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，漏电保护装置测试可靠。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箱体完好、电器部件完好，接线工整、电线无破损、裸露风险，不拖地、不碾压等。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c.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井道照明使用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36V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及以下安全电压。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金属箱体、电器安装板必须与保护接地（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PE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）线端子板可靠连接；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e.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箱门贴有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当心触电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的警示标志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有管理责任人。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635" y="635"/>
            <a:ext cx="12192000" cy="6857365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5). </a:t>
            </a:r>
            <a:r>
              <a:rPr lang="zh-CN" altLang="en-US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机械伤害风险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风险：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曳引轮、钢丝绳、门机等伤害人员身体和轿厢意外运动的挤压、剪切等。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管控：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a.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正确安装转动部位防护装置；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严格按照要求和流程进行调试工作；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c.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试车、运行前清点人员、确认安全；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调试运行时禁止违规操作、非法短接；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e.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严禁将手、头伸入运动部件间隙。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635" y="0"/>
            <a:ext cx="12192000" cy="685863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6). </a:t>
            </a:r>
            <a:r>
              <a:rPr lang="zh-CN" altLang="en-US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火灾风险</a:t>
            </a:r>
            <a:b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风险：</a:t>
            </a:r>
            <a:b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电焊、气割、易燃材料。</a:t>
            </a:r>
            <a:b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管控：</a:t>
            </a:r>
            <a:b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a.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动火作业进行审批；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作业现场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灭火器到位，设置监督看火人；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c.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作业后，确认没有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火灾风险，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看火人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员才能撤离；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现场易燃品集中存放、远离火源。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5" y="0"/>
            <a:ext cx="12117070" cy="6858000"/>
          </a:xfrm>
        </p:spPr>
        <p:txBody>
          <a:bodyPr>
            <a:normAutofit fontScale="90000"/>
          </a:bodyPr>
          <a:lstStyle/>
          <a:p>
            <a:r>
              <a:rPr lang="en-US" altLang="zh-CN" sz="4400" b="1" dirty="0" smtClean="0"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+mj-ea"/>
                <a:sym typeface="+mn-ea"/>
              </a:rPr>
              <a:t>3.</a:t>
            </a:r>
            <a:r>
              <a:rPr lang="zh-CN" altLang="en-US" sz="4400" b="1" dirty="0" smtClean="0"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+mj-ea"/>
                <a:sym typeface="+mn-ea"/>
              </a:rPr>
              <a:t>建立</a:t>
            </a:r>
            <a:r>
              <a:rPr lang="zh-CN" altLang="en-US" sz="4400" b="1" dirty="0"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+mj-ea"/>
                <a:sym typeface="+mn-ea"/>
              </a:rPr>
              <a:t>施工安全保障制度</a:t>
            </a:r>
            <a:br>
              <a:rPr lang="en-US" altLang="zh-CN" dirty="0">
                <a:latin typeface="+mj-ea"/>
                <a:cs typeface="+mj-ea"/>
                <a:sym typeface="+mn-ea"/>
              </a:rPr>
            </a:b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+mj-ea"/>
                <a:sym typeface="+mn-ea"/>
              </a:rPr>
              <a:t>a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cs typeface="+mj-ea"/>
                <a:sym typeface="+mn-ea"/>
              </a:rPr>
              <a:t>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+mj-ea"/>
                <a:sym typeface="+mn-ea"/>
              </a:rPr>
              <a:t>上岗前，必须实施三级（公司级、部门级、岗位级）安全教育；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+mj-ea"/>
                <a:sym typeface="+mn-ea"/>
              </a:rPr>
            </a:b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cs typeface="+mj-ea"/>
                <a:sym typeface="+mn-ea"/>
              </a:rPr>
              <a:t>b.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+mj-ea"/>
                <a:sym typeface="+mn-ea"/>
              </a:rPr>
              <a:t>项目技术负责人在施工前，必须进行安全技术交底；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+mj-ea"/>
              </a:rPr>
            </a:b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cs typeface="+mj-ea"/>
              </a:rPr>
              <a:t>c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cs typeface="+mj-ea"/>
                <a:sym typeface="+mn-ea"/>
              </a:rPr>
              <a:t>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+mj-ea"/>
                <a:sym typeface="+mn-ea"/>
              </a:rPr>
              <a:t>安全施工：个人防护不到位，不能进入施工现场，安全防护不到位，不能实施作业，现场防护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+mj-ea"/>
                <a:sym typeface="+mn-ea"/>
              </a:rPr>
              <a:t>没恢复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+mj-ea"/>
                <a:sym typeface="+mn-ea"/>
              </a:rPr>
              <a:t>，看护人员不撤离；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+mj-ea"/>
                <a:sym typeface="+mn-ea"/>
              </a:rPr>
            </a:b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cs typeface="+mj-ea"/>
                <a:sym typeface="+mn-ea"/>
              </a:rPr>
              <a:t>d.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+mj-ea"/>
                <a:sym typeface="+mn-ea"/>
              </a:rPr>
              <a:t>文明施工：安装场地保持整洁，及时清理施工和生活垃圾，禁止非作业人员进入现场；合理安排工序，控制施工噪音，减少噪音扰民；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+mj-ea"/>
              </a:rPr>
            </a:b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cs typeface="+mj-ea"/>
              </a:rPr>
              <a:t>e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cs typeface="+mj-ea"/>
                <a:sym typeface="+mn-ea"/>
              </a:rPr>
              <a:t>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+mj-ea"/>
                <a:sym typeface="+mn-ea"/>
              </a:rPr>
              <a:t>安装过程中，由专人负责安全监督，统一指挥，禁止上下立体交叉作业、禁止违章作业、禁止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+mj-ea"/>
                <a:sym typeface="+mn-ea"/>
              </a:rPr>
              <a:t>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+mj-ea"/>
                <a:sym typeface="+mn-ea"/>
              </a:rPr>
              <a:t>带病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+mj-ea"/>
                <a:sym typeface="+mn-ea"/>
              </a:rPr>
              <a:t>”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+mj-ea"/>
                <a:sym typeface="+mn-ea"/>
              </a:rPr>
              <a:t>作业；</a:t>
            </a:r>
            <a:b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+mj-ea"/>
              </a:rPr>
            </a:b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cs typeface="+mj-ea"/>
              </a:rPr>
              <a:t>f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cs typeface="+mj-ea"/>
                <a:sym typeface="+mn-ea"/>
              </a:rPr>
              <a:t>.</a:t>
            </a:r>
            <a:r>
              <a:rPr lang="en-US" altLang="en-US" dirty="0">
                <a:latin typeface="宋体" panose="02010600030101010101" pitchFamily="2" charset="-122"/>
                <a:ea typeface="宋体" panose="02010600030101010101" pitchFamily="2" charset="-122"/>
                <a:cs typeface="+mj-ea"/>
                <a:sym typeface="+mn-ea"/>
              </a:rPr>
              <a:t> 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+mj-ea"/>
                <a:sym typeface="+mn-ea"/>
              </a:rPr>
              <a:t>班前会，每日交底当天工序、风险、注意事项，下班时，逐一清点人员，确认安全。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10612120" y="0"/>
            <a:ext cx="157924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9603" y="452758"/>
            <a:ext cx="9283702" cy="761997"/>
          </a:xfrm>
          <a:noFill/>
        </p:spPr>
        <p:txBody>
          <a:bodyPr lIns="0" tIns="0" rIns="0" bIns="0" anchor="t">
            <a:noAutofit/>
          </a:bodyPr>
          <a:lstStyle/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电梯拆除流程</a:t>
            </a:r>
            <a:endParaRPr lang="zh-CN" altLang="en-US" sz="4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0" y="0"/>
            <a:ext cx="508000" cy="5080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13105" y="1214755"/>
            <a:ext cx="9544050" cy="50145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电梯拆除作为电梯全生命周期的重要环节，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是一项高风险的特种作业，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其施工安全不仅关系到作业人员的生命安全，更涉及公共安全，必须严格遵守安全规范。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105" y="2563495"/>
            <a:ext cx="8608695" cy="358267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52545" y="6146165"/>
            <a:ext cx="3115945" cy="43815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有机房电梯拆除流程</a:t>
            </a: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99355" y="5509895"/>
            <a:ext cx="5162550" cy="414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《电梯拆除施工安全规程》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(T/SETA 0006-2025)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11351895" y="0"/>
            <a:ext cx="83947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9603" y="452758"/>
            <a:ext cx="9283702" cy="761997"/>
          </a:xfrm>
          <a:noFill/>
        </p:spPr>
        <p:txBody>
          <a:bodyPr lIns="0" tIns="0" rIns="0" bIns="0" anchor="t">
            <a:noAutofit/>
          </a:bodyPr>
          <a:lstStyle/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电梯拆除流程</a:t>
            </a:r>
            <a:endParaRPr lang="zh-CN" altLang="en-US" sz="4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0" y="0"/>
            <a:ext cx="508000" cy="5080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13105" y="1384300"/>
            <a:ext cx="9544050" cy="48450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787775" y="5179695"/>
            <a:ext cx="3115945" cy="43815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无机房电梯拆除流程</a:t>
            </a: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1742440"/>
            <a:ext cx="10330180" cy="320611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10837545" y="0"/>
            <a:ext cx="135382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9603" y="452758"/>
            <a:ext cx="9283702" cy="761997"/>
          </a:xfrm>
          <a:noFill/>
        </p:spPr>
        <p:txBody>
          <a:bodyPr lIns="0" tIns="0" rIns="0" bIns="0" anchor="t">
            <a:noAutofit/>
          </a:bodyPr>
          <a:lstStyle/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拆除前准备</a:t>
            </a:r>
            <a:endParaRPr lang="zh-CN" altLang="en-US" sz="4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0" y="0"/>
            <a:ext cx="508000" cy="5080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17525" y="1268730"/>
            <a:ext cx="9917430" cy="48450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just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● 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现场勘查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：全面了解建筑结构、井道布局、周边管线及易燃物分布，清理杂物障碍物。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●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人员资质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：施工人员须持有效特种作业证（如高处作业、电工作业、焊接作业），并投保意外伤害保险。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just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● 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安全装置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：确认主机抱闸、手动松闸装置、限速器和安全钳等安全装置正常可靠。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●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警戒设置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：在井道口、机房及各楼层设置固定围栏与警示标识，禁止非作业人员进入。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just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●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断电隔离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：彻底切断电梯总电源（包括备用电源），在配电箱悬挂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"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禁止合闸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"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警示牌，并上锁。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3" y="314328"/>
            <a:ext cx="9283702" cy="761997"/>
          </a:xfrm>
          <a:noFill/>
        </p:spPr>
        <p:txBody>
          <a:bodyPr lIns="0" tIns="0" rIns="0" bIns="0" anchor="t">
            <a:noAutofit/>
          </a:bodyPr>
          <a:lstStyle/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拆除过程安全要求</a:t>
            </a:r>
            <a:endParaRPr lang="zh-CN" altLang="en-US" sz="4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0" y="0"/>
            <a:ext cx="508000" cy="5080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99745" y="1214755"/>
            <a:ext cx="11021060" cy="53066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just" defTabSz="2667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个人防护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：所有人员必须佩戴安全帽、防砸安全鞋，高空作业时系好安全带。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、统一指挥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：指定专人统一指挥，严禁无指令操作；作业期间禁止打闹、禁止酒后上岗。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、设备检查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：确认吊具、索具、葫芦等起重工具完好，严禁超载使用。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、逐层拆除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：按从上至下顺序拆除导轨、层门等部件，每拆一层立即封闭井道口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、平衡控制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：保留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</a:rPr>
              <a:t>适当数量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对重块，确保轿厢侧略轻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重于对重侧，便于盘车操作。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、充分联络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：共同作业时必须进行可靠联络与大声复述，确认无误后才能操作，运行中应保持随时能够停止的状态。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、专人盘车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：盘车作业应使用专用工具，必须由专人负责操控抱闸；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3" y="304803"/>
            <a:ext cx="9283702" cy="761997"/>
          </a:xfrm>
          <a:noFill/>
        </p:spPr>
        <p:txBody>
          <a:bodyPr lIns="0" tIns="0" rIns="0" bIns="0" anchor="t">
            <a:noAutofit/>
          </a:bodyPr>
          <a:lstStyle/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拆除过程安全要求</a:t>
            </a:r>
            <a:endParaRPr lang="zh-CN" altLang="en-US" sz="4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0" y="0"/>
            <a:ext cx="508000" cy="5080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08000" y="1066800"/>
            <a:ext cx="11252200" cy="51161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just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8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、照明装置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拆除作业施工范围内应设有足够亮度的照明，宜使用充电式移动照明（</a:t>
            </a: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</a:rPr>
              <a:t>安全电压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）；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、长宽限制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：拆除作业中，若要在轿顶堆放物料，则物料的长度、宽度、高度不得超出轿顶护栏范围；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、禁止超载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：拆除的部件应就近层门口搬出轿顶，严禁在轿顶堆积、超载堆放拆除部件；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、临时捆绑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：拆除较大或较重部件前，应先临时绑扎固定，必要时应使用卷扬机或绳索等辅助搬运；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12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、重量限制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人手搬运的切除部件重量原则上不应超过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35kg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13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、禁交叉作业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电梯运行或轿顶上拆除部件过程中，人员不得进入底坑；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14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、禁危险动作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：严禁在井道内的中间梁站立或在撑架上、下攀爬等危险动作；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3" y="452758"/>
            <a:ext cx="9283702" cy="761997"/>
          </a:xfrm>
          <a:noFill/>
        </p:spPr>
        <p:txBody>
          <a:bodyPr lIns="0" tIns="0" rIns="0" bIns="0" anchor="t">
            <a:noAutofit/>
          </a:bodyPr>
          <a:lstStyle/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拆除过程安全要求</a:t>
            </a:r>
            <a:endParaRPr lang="zh-CN" altLang="en-US" sz="4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0" y="0"/>
            <a:ext cx="508000" cy="5080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43535" y="1214755"/>
            <a:ext cx="11522075" cy="56438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algn="just" defTabSz="266700">
              <a:lnSpc>
                <a:spcPct val="130000"/>
              </a:lnSpc>
              <a:buClrTx/>
              <a:buSzTx/>
              <a:buFontTx/>
            </a:pPr>
            <a:r>
              <a:rPr lang="en-US" altLang="zh-CN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15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、禁止抛掷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：所有拆卸部件应通过吊装或绳索安全下放；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algn="just" defTabSz="266700">
              <a:lnSpc>
                <a:spcPct val="130000"/>
              </a:lnSpc>
              <a:buClrTx/>
              <a:buSzTx/>
              <a:buFontTx/>
            </a:pPr>
            <a:r>
              <a:rPr lang="en-US" altLang="zh-CN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16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先问后动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：拆梯作业过程中，遇到不明电线、电缆及其它设备需拆除时，须征询甲方意见，拆除前先验电；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just" defTabSz="266700">
              <a:lnSpc>
                <a:spcPct val="130000"/>
              </a:lnSpc>
              <a:buClrTx/>
              <a:buSzTx/>
              <a:buFontTx/>
            </a:pPr>
            <a:r>
              <a:rPr lang="en-US" altLang="zh-CN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17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、严禁带电作业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：所有电气作业前必须验电确认无电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just" defTabSz="266700">
              <a:lnSpc>
                <a:spcPct val="130000"/>
              </a:lnSpc>
              <a:buClrTx/>
              <a:buSzTx/>
              <a:buFontTx/>
            </a:pPr>
            <a:r>
              <a:rPr lang="en-US" altLang="zh-CN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18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、充分放电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切断控制柜总电源后，由于在主电路电容器内仍有高压，所以必须使电容器电压降为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OV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后再进行作业；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just" defTabSz="266700">
              <a:lnSpc>
                <a:spcPct val="130000"/>
              </a:lnSpc>
              <a:buClrTx/>
              <a:buSzTx/>
              <a:buFontTx/>
            </a:pPr>
            <a:r>
              <a:rPr lang="en-US" altLang="zh-CN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19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、电缆护套：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电线必须按安全要求敷设，严禁使用没有护套层的电线作为临时用电的引接线；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just" defTabSz="266700">
              <a:lnSpc>
                <a:spcPct val="130000"/>
              </a:lnSpc>
              <a:buClrTx/>
              <a:buSzTx/>
              <a:buFontTx/>
            </a:pPr>
            <a:r>
              <a:rPr lang="en-US" altLang="zh-CN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、恶劣天气停工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：遇六级以上大风、雨雪等天气，立即停止高空作业。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just" defTabSz="266700">
              <a:lnSpc>
                <a:spcPct val="170000"/>
              </a:lnSpc>
              <a:buClrTx/>
              <a:buSzTx/>
              <a:buFontTx/>
            </a:pP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3" y="452758"/>
            <a:ext cx="9283702" cy="761997"/>
          </a:xfrm>
          <a:noFill/>
        </p:spPr>
        <p:txBody>
          <a:bodyPr lIns="0" tIns="0" rIns="0" bIns="0" anchor="t">
            <a:noAutofit/>
          </a:bodyPr>
          <a:lstStyle/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关键风险点</a:t>
            </a:r>
            <a:endParaRPr lang="zh-CN" altLang="en-US" sz="4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0" y="0"/>
            <a:ext cx="508000" cy="5080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17525" y="1384300"/>
            <a:ext cx="11245850" cy="48450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algn="just" defTabSz="266700">
              <a:lnSpc>
                <a:spcPct val="170000"/>
              </a:lnSpc>
              <a:buClrTx/>
              <a:buSzTx/>
              <a:buFontTx/>
            </a:pPr>
            <a:r>
              <a:rPr lang="en-US" altLang="zh-CN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防坠落：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just" defTabSz="266700">
              <a:lnSpc>
                <a:spcPct val="170000"/>
              </a:lnSpc>
              <a:buClrTx/>
              <a:buSzTx/>
              <a:buFontTx/>
            </a:pP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人员：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无机房电梯拆除时井道内必须设置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安全主绳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，且一条安全主绳只能供一人使用；进入井道内作业时必须充分使用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安全带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just" defTabSz="266700">
              <a:lnSpc>
                <a:spcPct val="170000"/>
              </a:lnSpc>
              <a:buClrTx/>
              <a:buSzTx/>
              <a:buFontTx/>
            </a:pPr>
            <a:r>
              <a:rPr lang="zh-CN" altLang="en-US" sz="28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吊物：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使用机房或井道顶层的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吊钩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，必须使用测力装置确认其强度满足载荷要求。禁止用绳夹组成的钢丝绳进行吊挂，必须使用相应规格的专用吊装钢丝绳、索具和卸扣等。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just" defTabSz="266700">
              <a:lnSpc>
                <a:spcPct val="170000"/>
              </a:lnSpc>
              <a:buClrTx/>
              <a:buSzTx/>
              <a:buFontTx/>
            </a:pP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3" y="452758"/>
            <a:ext cx="9283702" cy="761997"/>
          </a:xfrm>
          <a:noFill/>
        </p:spPr>
        <p:txBody>
          <a:bodyPr lIns="0" tIns="0" rIns="0" bIns="0" anchor="t">
            <a:noAutofit/>
          </a:bodyPr>
          <a:lstStyle/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关键风险点</a:t>
            </a:r>
            <a:endParaRPr lang="zh-CN" altLang="en-US" sz="4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0" y="0"/>
            <a:ext cx="508000" cy="508000"/>
          </a:xfrm>
          <a:prstGeom prst="rect">
            <a:avLst/>
          </a:prstGeom>
          <a:solidFill>
            <a:schemeClr val="accent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53745" y="1116330"/>
            <a:ext cx="11236325" cy="52482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algn="just" defTabSz="266700">
              <a:lnSpc>
                <a:spcPct val="160000"/>
              </a:lnSpc>
              <a:buClrTx/>
              <a:buSzTx/>
              <a:buFontTx/>
            </a:pPr>
            <a:r>
              <a:rPr lang="en-US" altLang="zh-CN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防火：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just" defTabSz="266700">
              <a:lnSpc>
                <a:spcPct val="160000"/>
              </a:lnSpc>
              <a:buClrTx/>
              <a:buSzTx/>
              <a:buFontTx/>
            </a:pP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氧气乙炔使用注意事项：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just" defTabSz="266700">
              <a:lnSpc>
                <a:spcPct val="160000"/>
              </a:lnSpc>
              <a:buClrTx/>
              <a:buSzTx/>
              <a:buFontTx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）气瓶要保持直立放置，不能强烈碰撞；禁止采用抛、摔、滚及其他容易引起撞击的方式进行装卸或搬运，严禁吊运。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just" defTabSz="266700">
              <a:lnSpc>
                <a:spcPct val="160000"/>
              </a:lnSpc>
              <a:buClrTx/>
              <a:buSzTx/>
              <a:buFontTx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）气瓶摆放不得靠近热源、电气设备、油脂及其他易燃物品，并设置区域围蔽。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just" defTabSz="266700">
              <a:lnSpc>
                <a:spcPct val="160000"/>
              </a:lnSpc>
              <a:buClrTx/>
              <a:buSzTx/>
              <a:buFontTx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）使用前应对气瓶和气管的外观、压力、连接口、回火阀等进行检查。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just" defTabSz="266700">
              <a:lnSpc>
                <a:spcPct val="160000"/>
              </a:lnSpc>
              <a:buClrTx/>
              <a:buSzTx/>
              <a:buFontTx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）气瓶阀门开关必须使用专用工具，并把工具挂在气瓶上。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just" defTabSz="266700">
              <a:lnSpc>
                <a:spcPct val="160000"/>
              </a:lnSpc>
              <a:buClrTx/>
              <a:buSzTx/>
              <a:buFontTx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气瓶不能完全使用完，必须留有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0.1Mpa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的剩余压力，防止气体倒灌引起爆炸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algn="just" defTabSz="266700">
              <a:lnSpc>
                <a:spcPct val="160000"/>
              </a:lnSpc>
              <a:buClrTx/>
              <a:buSzTx/>
              <a:buFontTx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6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）作业场所周围应设置灭火器、防火布等防火设备，动火作业必须做好防火措施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36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37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138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139.xml><?xml version="1.0" encoding="utf-8"?>
<p:tagLst xmlns:p="http://schemas.openxmlformats.org/presentationml/2006/main">
  <p:tag name="KSO_WM_BEAUTIFY_FLAG" val="#wm#"/>
  <p:tag name="KSO_WM_UNIT_INDEX" val="6"/>
  <p:tag name="KSO_WM_UNIT_TYPE" val="i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142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TEMPLATE_STYLE_ID" val="7cba8f96648ba84e"/>
</p:tagLst>
</file>

<file path=ppt/tags/tag149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151.xml><?xml version="1.0" encoding="utf-8"?>
<p:tagLst xmlns:p="http://schemas.openxmlformats.org/presentationml/2006/main">
  <p:tag name="KSO_WM_DIAGRAM_VIRTUALLY_FRAME" val="{&quot;height&quot;:316.9,&quot;left&quot;:337.25,&quot;top&quot;:109.1,&quot;width&quot;:580.75}"/>
</p:tagLst>
</file>

<file path=ppt/tags/tag152.xml><?xml version="1.0" encoding="utf-8"?>
<p:tagLst xmlns:p="http://schemas.openxmlformats.org/presentationml/2006/main">
  <p:tag name="KSO_WM_BEAUTIFY_FLAG" val="#wm#"/>
  <p:tag name="KSO_WM_DIAGRAM_GROUP_CODE" val="1"/>
  <p:tag name="KSO_WM_UNIT_INDEX" val="1_1_1"/>
  <p:tag name="KSO_WM_UNIT_SUBTYPE" val="d"/>
  <p:tag name="KSO_WM_UNIT_TYPE" val="l_h_i"/>
  <p:tag name="KSO_WM_SLIDE_FIGMA_DIAGRAM" val="1"/>
  <p:tag name="KSO_WM_DIAGRAM_VIRTUALLY_FRAME" val="{&quot;height&quot;:316.9,&quot;left&quot;:337.25,&quot;top&quot;:109.1,&quot;width&quot;:580.75}"/>
</p:tagLst>
</file>

<file path=ppt/tags/tag153.xml><?xml version="1.0" encoding="utf-8"?>
<p:tagLst xmlns:p="http://schemas.openxmlformats.org/presentationml/2006/main">
  <p:tag name="KSO_WM_BEAUTIFY_FLAG" val="#wm#"/>
  <p:tag name="KSO_WM_DIAGRAM_GROUP_CODE" val="1"/>
  <p:tag name="KSO_WM_UNIT_INDEX" val="1_1_2"/>
  <p:tag name="KSO_WM_UNIT_TYPE" val="l_h_i"/>
  <p:tag name="KSO_WM_SLIDE_FIGMA_DIAGRAM" val="1"/>
  <p:tag name="KSO_WM_DIAGRAM_VIRTUALLY_FRAME" val="{&quot;height&quot;:316.9,&quot;left&quot;:337.25,&quot;top&quot;:109.1,&quot;width&quot;:580.75}"/>
</p:tagLst>
</file>

<file path=ppt/tags/tag154.xml><?xml version="1.0" encoding="utf-8"?>
<p:tagLst xmlns:p="http://schemas.openxmlformats.org/presentationml/2006/main">
  <p:tag name="KSO_WM_BEAUTIFY_FLAG" val="#wm#"/>
  <p:tag name="KSO_WM_DIAGRAM_GROUP_CODE" val="1"/>
  <p:tag name="KSO_WM_UNIT_INDEX" val="1_1_1"/>
  <p:tag name="KSO_WM_UNIT_PRESET_TEXT" val="单击此处添加项标题"/>
  <p:tag name="KSO_WM_UNIT_TEXT_TYPE" val="1"/>
  <p:tag name="KSO_WM_UNIT_TYPE" val="l_h_a"/>
  <p:tag name="KSO_WM_SLIDE_FIGMA_DIAGRAM" val="1"/>
  <p:tag name="KSO_WM_DIAGRAM_VIRTUALLY_FRAME" val="{&quot;height&quot;:316.9,&quot;left&quot;:337.25,&quot;top&quot;:109.1,&quot;width&quot;:580.75}"/>
</p:tagLst>
</file>

<file path=ppt/tags/tag155.xml><?xml version="1.0" encoding="utf-8"?>
<p:tagLst xmlns:p="http://schemas.openxmlformats.org/presentationml/2006/main">
  <p:tag name="KSO_WM_BEAUTIFY_FLAG" val="#wm#"/>
  <p:tag name="KSO_WM_DIAGRAM_GROUP_CODE" val="1"/>
  <p:tag name="KSO_WM_UNIT_INDEX" val="1_2_1"/>
  <p:tag name="KSO_WM_UNIT_SUBTYPE" val="d"/>
  <p:tag name="KSO_WM_UNIT_TYPE" val="l_h_i"/>
  <p:tag name="KSO_WM_SLIDE_FIGMA_DIAGRAM" val="1"/>
  <p:tag name="KSO_WM_DIAGRAM_VIRTUALLY_FRAME" val="{&quot;height&quot;:316.9,&quot;left&quot;:337.25,&quot;top&quot;:109.1,&quot;width&quot;:580.75}"/>
</p:tagLst>
</file>

<file path=ppt/tags/tag156.xml><?xml version="1.0" encoding="utf-8"?>
<p:tagLst xmlns:p="http://schemas.openxmlformats.org/presentationml/2006/main">
  <p:tag name="KSO_WM_BEAUTIFY_FLAG" val="#wm#"/>
  <p:tag name="KSO_WM_DIAGRAM_GROUP_CODE" val="1"/>
  <p:tag name="KSO_WM_UNIT_INDEX" val="1_2_2"/>
  <p:tag name="KSO_WM_UNIT_TYPE" val="l_h_i"/>
  <p:tag name="KSO_WM_SLIDE_FIGMA_DIAGRAM" val="1"/>
  <p:tag name="KSO_WM_DIAGRAM_VIRTUALLY_FRAME" val="{&quot;height&quot;:316.9,&quot;left&quot;:337.25,&quot;top&quot;:109.1,&quot;width&quot;:580.75}"/>
</p:tagLst>
</file>

<file path=ppt/tags/tag157.xml><?xml version="1.0" encoding="utf-8"?>
<p:tagLst xmlns:p="http://schemas.openxmlformats.org/presentationml/2006/main">
  <p:tag name="KSO_WM_BEAUTIFY_FLAG" val="#wm#"/>
  <p:tag name="KSO_WM_DIAGRAM_GROUP_CODE" val="1"/>
  <p:tag name="KSO_WM_UNIT_INDEX" val="1_2_1"/>
  <p:tag name="KSO_WM_UNIT_PRESET_TEXT" val="单击此处添加项标题"/>
  <p:tag name="KSO_WM_UNIT_TEXT_TYPE" val="1"/>
  <p:tag name="KSO_WM_UNIT_TYPE" val="l_h_a"/>
  <p:tag name="KSO_WM_SLIDE_FIGMA_DIAGRAM" val="1"/>
  <p:tag name="KSO_WM_DIAGRAM_VIRTUALLY_FRAME" val="{&quot;height&quot;:316.9,&quot;left&quot;:337.25,&quot;top&quot;:109.1,&quot;width&quot;:580.75}"/>
</p:tagLst>
</file>

<file path=ppt/tags/tag158.xml><?xml version="1.0" encoding="utf-8"?>
<p:tagLst xmlns:p="http://schemas.openxmlformats.org/presentationml/2006/main">
  <p:tag name="KSO_WM_BEAUTIFY_FLAG" val="#wm#"/>
  <p:tag name="KSO_WM_DIAGRAM_GROUP_CODE" val="1"/>
  <p:tag name="KSO_WM_UNIT_INDEX" val="1_3_1"/>
  <p:tag name="KSO_WM_UNIT_SUBTYPE" val="d"/>
  <p:tag name="KSO_WM_UNIT_TYPE" val="l_h_i"/>
  <p:tag name="KSO_WM_SLIDE_FIGMA_DIAGRAM" val="1"/>
  <p:tag name="KSO_WM_DIAGRAM_VIRTUALLY_FRAME" val="{&quot;height&quot;:316.9,&quot;left&quot;:337.25,&quot;top&quot;:109.1,&quot;width&quot;:580.75}"/>
</p:tagLst>
</file>

<file path=ppt/tags/tag159.xml><?xml version="1.0" encoding="utf-8"?>
<p:tagLst xmlns:p="http://schemas.openxmlformats.org/presentationml/2006/main">
  <p:tag name="KSO_WM_BEAUTIFY_FLAG" val="#wm#"/>
  <p:tag name="KSO_WM_DIAGRAM_GROUP_CODE" val="1"/>
  <p:tag name="KSO_WM_UNIT_INDEX" val="1_3_2"/>
  <p:tag name="KSO_WM_UNIT_TYPE" val="l_h_i"/>
  <p:tag name="KSO_WM_SLIDE_FIGMA_DIAGRAM" val="1"/>
  <p:tag name="KSO_WM_DIAGRAM_VIRTUALLY_FRAME" val="{&quot;height&quot;:316.9,&quot;left&quot;:337.25,&quot;top&quot;:109.1,&quot;width&quot;:580.75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DIAGRAM_GROUP_CODE" val="1"/>
  <p:tag name="KSO_WM_UNIT_INDEX" val="1_3_1"/>
  <p:tag name="KSO_WM_UNIT_PRESET_TEXT" val="单击此处添加项标题"/>
  <p:tag name="KSO_WM_UNIT_TEXT_TYPE" val="1"/>
  <p:tag name="KSO_WM_UNIT_TYPE" val="l_h_a"/>
  <p:tag name="KSO_WM_SLIDE_FIGMA_DIAGRAM" val="1"/>
  <p:tag name="KSO_WM_DIAGRAM_VIRTUALLY_FRAME" val="{&quot;height&quot;:316.9,&quot;left&quot;:337.25,&quot;top&quot;:109.1,&quot;width&quot;:580.75}"/>
</p:tagLst>
</file>

<file path=ppt/tags/tag161.xml><?xml version="1.0" encoding="utf-8"?>
<p:tagLst xmlns:p="http://schemas.openxmlformats.org/presentationml/2006/main">
  <p:tag name="KSO_WM_BEAUTIFY_FLAG" val="#wm#"/>
  <p:tag name="KSO_WM_DIAGRAM_GROUP_CODE" val="1"/>
  <p:tag name="KSO_WM_UNIT_INDEX" val="1_4_1"/>
  <p:tag name="KSO_WM_UNIT_SUBTYPE" val="d"/>
  <p:tag name="KSO_WM_UNIT_TYPE" val="l_h_i"/>
  <p:tag name="KSO_WM_SLIDE_FIGMA_DIAGRAM" val="1"/>
  <p:tag name="KSO_WM_DIAGRAM_VIRTUALLY_FRAME" val="{&quot;height&quot;:316.9,&quot;left&quot;:337.25,&quot;top&quot;:109.1,&quot;width&quot;:580.75}"/>
</p:tagLst>
</file>

<file path=ppt/tags/tag162.xml><?xml version="1.0" encoding="utf-8"?>
<p:tagLst xmlns:p="http://schemas.openxmlformats.org/presentationml/2006/main">
  <p:tag name="KSO_WM_BEAUTIFY_FLAG" val="#wm#"/>
  <p:tag name="KSO_WM_DIAGRAM_GROUP_CODE" val="1"/>
  <p:tag name="KSO_WM_UNIT_INDEX" val="1_4_2"/>
  <p:tag name="KSO_WM_UNIT_TYPE" val="l_h_i"/>
  <p:tag name="KSO_WM_SLIDE_FIGMA_DIAGRAM" val="1"/>
  <p:tag name="KSO_WM_DIAGRAM_VIRTUALLY_FRAME" val="{&quot;height&quot;:316.9,&quot;left&quot;:337.25,&quot;top&quot;:109.1,&quot;width&quot;:580.75}"/>
</p:tagLst>
</file>

<file path=ppt/tags/tag163.xml><?xml version="1.0" encoding="utf-8"?>
<p:tagLst xmlns:p="http://schemas.openxmlformats.org/presentationml/2006/main">
  <p:tag name="KSO_WM_BEAUTIFY_FLAG" val="#wm#"/>
  <p:tag name="KSO_WM_DIAGRAM_GROUP_CODE" val="1"/>
  <p:tag name="KSO_WM_UNIT_INDEX" val="1_4_1"/>
  <p:tag name="KSO_WM_UNIT_PRESET_TEXT" val="单击此处添加项标题"/>
  <p:tag name="KSO_WM_UNIT_TEXT_TYPE" val="1"/>
  <p:tag name="KSO_WM_UNIT_TYPE" val="l_h_a"/>
  <p:tag name="KSO_WM_SLIDE_FIGMA_DIAGRAM" val="1"/>
  <p:tag name="KSO_WM_DIAGRAM_VIRTUALLY_FRAME" val="{&quot;height&quot;:316.9,&quot;left&quot;:337.25,&quot;top&quot;:109.1,&quot;width&quot;:580.75}"/>
</p:tagLst>
</file>

<file path=ppt/tags/tag164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65.xml><?xml version="1.0" encoding="utf-8"?>
<p:tagLst xmlns:p="http://schemas.openxmlformats.org/presentationml/2006/main">
  <p:tag name="KSO_WM_FIGMA_LIMIT" val=""/>
  <p:tag name="KSO_WM_FIGMA_SLIDE_GROUP" val="2"/>
  <p:tag name="KSO_WM_SLIDE_TYPE" val="contents"/>
  <p:tag name="KSO_WM_TEMPLATE_SUBCATEGORY" val="29"/>
  <p:tag name="KSO_WM_TEMPLATE_FIGMA_ID" val="7cba8f96648ba84e"/>
</p:tagLst>
</file>

<file path=ppt/tags/tag166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67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68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69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FIGMA_LIMIT" val=""/>
  <p:tag name="KSO_WM_FIGMA_SLIDE_GROUP" val="58"/>
  <p:tag name="KSO_WM_SLIDE_TYPE" val="text"/>
  <p:tag name="KSO_WM_TEMPLATE_SUBCATEGORY" val="29"/>
  <p:tag name="KSO_WM_TEMPLATE_FIGMA_ID" val="7cba8f96648ba84e"/>
</p:tagLst>
</file>

<file path=ppt/tags/tag171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72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73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74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75.xml><?xml version="1.0" encoding="utf-8"?>
<p:tagLst xmlns:p="http://schemas.openxmlformats.org/presentationml/2006/main">
  <p:tag name="KSO_WM_FIGMA_LIMIT" val=""/>
  <p:tag name="KSO_WM_FIGMA_SLIDE_GROUP" val="58"/>
  <p:tag name="KSO_WM_SLIDE_TYPE" val="text"/>
  <p:tag name="KSO_WM_TEMPLATE_SUBCATEGORY" val="29"/>
  <p:tag name="KSO_WM_TEMPLATE_FIGMA_ID" val="7cba8f96648ba84e"/>
</p:tagLst>
</file>

<file path=ppt/tags/tag176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77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78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79.xml><?xml version="1.0" encoding="utf-8"?>
<p:tagLst xmlns:p="http://schemas.openxmlformats.org/presentationml/2006/main">
  <p:tag name="KSO_WM_FIGMA_LIMIT" val=""/>
  <p:tag name="KSO_WM_FIGMA_SLIDE_GROUP" val="58"/>
  <p:tag name="KSO_WM_SLIDE_TYPE" val="text"/>
  <p:tag name="KSO_WM_TEMPLATE_SUBCATEGORY" val="29"/>
  <p:tag name="KSO_WM_TEMPLATE_FIGMA_ID" val="7cba8f96648ba84e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81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82.xml><?xml version="1.0" encoding="utf-8"?>
<p:tagLst xmlns:p="http://schemas.openxmlformats.org/presentationml/2006/main">
  <p:tag name="KSO_WM_FIGMA_LIMIT" val=""/>
  <p:tag name="KSO_WM_FIGMA_SLIDE_GROUP" val="58"/>
  <p:tag name="KSO_WM_SLIDE_TYPE" val="text"/>
  <p:tag name="KSO_WM_TEMPLATE_SUBCATEGORY" val="29"/>
  <p:tag name="KSO_WM_TEMPLATE_FIGMA_ID" val="7cba8f96648ba84e"/>
</p:tagLst>
</file>

<file path=ppt/tags/tag183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84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85.xml><?xml version="1.0" encoding="utf-8"?>
<p:tagLst xmlns:p="http://schemas.openxmlformats.org/presentationml/2006/main">
  <p:tag name="KSO_WM_FIGMA_LIMIT" val=""/>
  <p:tag name="KSO_WM_FIGMA_SLIDE_GROUP" val="58"/>
  <p:tag name="KSO_WM_SLIDE_TYPE" val="text"/>
  <p:tag name="KSO_WM_TEMPLATE_SUBCATEGORY" val="29"/>
  <p:tag name="KSO_WM_TEMPLATE_FIGMA_ID" val="7cba8f96648ba84e"/>
</p:tagLst>
</file>

<file path=ppt/tags/tag186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87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88.xml><?xml version="1.0" encoding="utf-8"?>
<p:tagLst xmlns:p="http://schemas.openxmlformats.org/presentationml/2006/main">
  <p:tag name="KSO_WM_FIGMA_LIMIT" val=""/>
  <p:tag name="KSO_WM_FIGMA_SLIDE_GROUP" val="58"/>
  <p:tag name="KSO_WM_SLIDE_TYPE" val="text"/>
  <p:tag name="KSO_WM_TEMPLATE_SUBCATEGORY" val="29"/>
  <p:tag name="KSO_WM_TEMPLATE_FIGMA_ID" val="7cba8f96648ba84e"/>
</p:tagLst>
</file>

<file path=ppt/tags/tag189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91.xml><?xml version="1.0" encoding="utf-8"?>
<p:tagLst xmlns:p="http://schemas.openxmlformats.org/presentationml/2006/main">
  <p:tag name="KSO_WM_FIGMA_LIMIT" val=""/>
  <p:tag name="KSO_WM_FIGMA_SLIDE_GROUP" val="58"/>
  <p:tag name="KSO_WM_SLIDE_TYPE" val="text"/>
  <p:tag name="KSO_WM_TEMPLATE_SUBCATEGORY" val="29"/>
  <p:tag name="KSO_WM_TEMPLATE_FIGMA_ID" val="7cba8f96648ba84e"/>
</p:tagLst>
</file>

<file path=ppt/tags/tag192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93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94.xml><?xml version="1.0" encoding="utf-8"?>
<p:tagLst xmlns:p="http://schemas.openxmlformats.org/presentationml/2006/main">
  <p:tag name="KSO_WM_FIGMA_LIMIT" val=""/>
  <p:tag name="KSO_WM_FIGMA_SLIDE_GROUP" val="58"/>
  <p:tag name="KSO_WM_SLIDE_TYPE" val="text"/>
  <p:tag name="KSO_WM_TEMPLATE_SUBCATEGORY" val="29"/>
  <p:tag name="KSO_WM_TEMPLATE_FIGMA_ID" val="7cba8f96648ba84e"/>
</p:tagLst>
</file>

<file path=ppt/tags/tag195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96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97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98.xml><?xml version="1.0" encoding="utf-8"?>
<p:tagLst xmlns:p="http://schemas.openxmlformats.org/presentationml/2006/main">
  <p:tag name="KSO_WM_FIGMA_LIMIT" val=""/>
  <p:tag name="KSO_WM_FIGMA_SLIDE_GROUP" val="58"/>
  <p:tag name="KSO_WM_SLIDE_TYPE" val="text"/>
  <p:tag name="KSO_WM_TEMPLATE_SUBCATEGORY" val="29"/>
  <p:tag name="KSO_WM_TEMPLATE_FIGMA_ID" val="7cba8f96648ba84e"/>
</p:tagLst>
</file>

<file path=ppt/tags/tag199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FIGMA_LIMIT" val=""/>
  <p:tag name="KSO_WM_FIGMA_SLIDE_GROUP" val="58"/>
  <p:tag name="KSO_WM_SLIDE_TYPE" val="text"/>
  <p:tag name="KSO_WM_TEMPLATE_SUBCATEGORY" val="29"/>
  <p:tag name="KSO_WM_TEMPLATE_FIGMA_ID" val="7cba8f96648ba84e"/>
</p:tagLst>
</file>

<file path=ppt/tags/tag201.xml><?xml version="1.0" encoding="utf-8"?>
<p:tagLst xmlns:p="http://schemas.openxmlformats.org/presentationml/2006/main">
  <p:tag name="KSO_WM_FIGMA_LIMIT" val=""/>
  <p:tag name="KSO_WM_FIGMA_SLIDE_GROUP" val="58"/>
  <p:tag name="KSO_WM_SLIDE_TYPE" val="text"/>
  <p:tag name="KSO_WM_TEMPLATE_SUBCATEGORY" val="29"/>
  <p:tag name="KSO_WM_TEMPLATE_FIGMA_ID" val="7cba8f96648ba84e"/>
</p:tagLst>
</file>

<file path=ppt/tags/tag202.xml><?xml version="1.0" encoding="utf-8"?>
<p:tagLst xmlns:p="http://schemas.openxmlformats.org/presentationml/2006/main">
  <p:tag name="KSO_WM_FIGMA_LIMIT" val=""/>
  <p:tag name="KSO_WM_FIGMA_SLIDE_GROUP" val="58"/>
  <p:tag name="KSO_WM_SLIDE_TYPE" val="text"/>
  <p:tag name="KSO_WM_TEMPLATE_SUBCATEGORY" val="29"/>
  <p:tag name="KSO_WM_TEMPLATE_FIGMA_ID" val="7cba8f96648ba84e"/>
</p:tagLst>
</file>

<file path=ppt/tags/tag203.xml><?xml version="1.0" encoding="utf-8"?>
<p:tagLst xmlns:p="http://schemas.openxmlformats.org/presentationml/2006/main">
  <p:tag name="KSO_WM_FIGMA_LIMIT" val=""/>
  <p:tag name="KSO_WM_FIGMA_SLIDE_GROUP" val="58"/>
  <p:tag name="KSO_WM_SLIDE_TYPE" val="text"/>
  <p:tag name="KSO_WM_TEMPLATE_SUBCATEGORY" val="29"/>
  <p:tag name="KSO_WM_TEMPLATE_FIGMA_ID" val="7cba8f96648ba84e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PRESENTATION_SOURCE" val="WPPAIGeneratePPT"/>
  <p:tag name="resource_record_key" val="{&quot;13&quot;:[19965469]}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68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69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71.xml><?xml version="1.0" encoding="utf-8"?>
<p:tagLst xmlns:p="http://schemas.openxmlformats.org/presentationml/2006/main">
  <p:tag name="KSO_WM_BEAUTIFY_FLAG" val="#wm#"/>
  <p:tag name="KSO_WM_UNIT_INDEX" val="6"/>
  <p:tag name="KSO_WM_UNIT_TYPE" val="i"/>
</p:tagLst>
</file>

<file path=ppt/tags/tag72.xml><?xml version="1.0" encoding="utf-8"?>
<p:tagLst xmlns:p="http://schemas.openxmlformats.org/presentationml/2006/main">
  <p:tag name="KSO_WM_BEAUTIFY_FLAG" val="#wm#"/>
  <p:tag name="KSO_WM_UNIT_INDEX" val="7"/>
  <p:tag name="KSO_WM_UNIT_TYPE" val="i"/>
</p:tagLst>
</file>

<file path=ppt/tags/tag73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YPE" val="f"/>
</p:tagLst>
</file>

<file path=ppt/tags/tag74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75.xml><?xml version="1.0" encoding="utf-8"?>
<p:tagLst xmlns:p="http://schemas.openxmlformats.org/presentationml/2006/main">
  <p:tag name="KSO_WM_BEAUTIFY_FLAG" val="#wm#"/>
  <p:tag name="KSO_WM_UNIT_INDEX" val="2"/>
  <p:tag name="KSO_WM_UNIT_SUBTYPE" val="b"/>
  <p:tag name="KSO_WM_UNIT_TYPE" val="f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82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83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84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85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86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87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88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89.xml><?xml version="1.0" encoding="utf-8"?>
<p:tagLst xmlns:p="http://schemas.openxmlformats.org/presentationml/2006/main">
  <p:tag name="KSO_WM_BEAUTIFY_FLAG" val="#wm#"/>
  <p:tag name="KSO_WM_UNIT_INDEX" val="6"/>
  <p:tag name="KSO_WM_UNIT_TYPE" val="i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UNIT_INDEX" val="7"/>
  <p:tag name="KSO_WM_UNIT_TYPE" val="i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95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蓝色毕业答辩简约风主题">
  <a:themeElements>
    <a:clrScheme name="">
      <a:dk1>
        <a:srgbClr val="000000"/>
      </a:dk1>
      <a:lt1>
        <a:srgbClr val="FFFFFF"/>
      </a:lt1>
      <a:dk2>
        <a:srgbClr val="333638"/>
      </a:dk2>
      <a:lt2>
        <a:srgbClr val="F2F3F5"/>
      </a:lt2>
      <a:accent1>
        <a:srgbClr val="0745AA"/>
      </a:accent1>
      <a:accent2>
        <a:srgbClr val="799AD1"/>
      </a:accent2>
      <a:accent3>
        <a:srgbClr val="00368E"/>
      </a:accent3>
      <a:accent4>
        <a:srgbClr val="478DFF"/>
      </a:accent4>
      <a:accent5>
        <a:srgbClr val="F3F8FF"/>
      </a:accent5>
      <a:accent6>
        <a:srgbClr val="718DE3"/>
      </a:accent6>
      <a:hlink>
        <a:srgbClr val="DDEBFF"/>
      </a:hlink>
      <a:folHlink>
        <a:srgbClr val="75ADFB"/>
      </a:folHlink>
    </a:clrScheme>
    <a:fontScheme name="">
      <a:majorFont>
        <a:latin typeface="Microsoft YaHei UI"/>
        <a:ea typeface="Microsoft YaHei UI"/>
        <a:cs typeface=""/>
      </a:majorFont>
      <a:minorFont>
        <a:latin typeface="Microsoft YaHei UI"/>
        <a:ea typeface="Microsoft YaHei UI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3363</Words>
  <Application>WPS 演示</Application>
  <PresentationFormat>自定义</PresentationFormat>
  <Paragraphs>158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</vt:lpstr>
      <vt:lpstr>宋体</vt:lpstr>
      <vt:lpstr>Wingdings</vt:lpstr>
      <vt:lpstr>Wingdings</vt:lpstr>
      <vt:lpstr>Microsoft YaHei UI</vt:lpstr>
      <vt:lpstr>微软雅黑</vt:lpstr>
      <vt:lpstr>思源黑体 CN Bold</vt:lpstr>
      <vt:lpstr>Lato Regular</vt:lpstr>
      <vt:lpstr>华文细黑</vt:lpstr>
      <vt:lpstr>黑体</vt:lpstr>
      <vt:lpstr>Arial Black</vt:lpstr>
      <vt:lpstr>思源黑体 CN Medium</vt:lpstr>
      <vt:lpstr>方正粗黑宋简体</vt:lpstr>
      <vt:lpstr>Arial Unicode MS</vt:lpstr>
      <vt:lpstr>Calibri</vt:lpstr>
      <vt:lpstr>WPS</vt:lpstr>
      <vt:lpstr>蓝色毕业答辩简约风主题</vt:lpstr>
      <vt:lpstr>目录</vt:lpstr>
      <vt:lpstr>电梯拆除流程</vt:lpstr>
      <vt:lpstr>电梯拆除流程</vt:lpstr>
      <vt:lpstr>拆除前准备</vt:lpstr>
      <vt:lpstr>拆除过程安全要求</vt:lpstr>
      <vt:lpstr>拆除过程安全要求</vt:lpstr>
      <vt:lpstr>拆除过程安全要求</vt:lpstr>
      <vt:lpstr>关键风险点</vt:lpstr>
      <vt:lpstr>关键风险点</vt:lpstr>
      <vt:lpstr>关键风险点</vt:lpstr>
      <vt:lpstr>二、安装安全风险及防范措施</vt:lpstr>
      <vt:lpstr>PowerPoint 演示文稿</vt:lpstr>
      <vt:lpstr>PowerPoint 演示文稿</vt:lpstr>
      <vt:lpstr>PowerPoint 演示文稿</vt:lpstr>
      <vt:lpstr>3). 起重吊装风险 风险： 主机、导轨、轿厢、对重装置等吊装过程失稳、断裂、坠落等。 管控： a.吊具、钢丝绳检查合格，严禁超载； b.吊装区域设警戒区，专人指挥； c.吊装点、承重结构必须确认可靠，必要时增设二次防护； e.现场作业安全防护齐全，防护装置使用正确（进入施工现场佩戴安全帽，有坠落风险的作业正确使用安全带）。</vt:lpstr>
      <vt:lpstr>4). 临时用电风险 风险：漏电、短路、触电。 管控： a.设置三级配电电箱（总配电箱、分配电箱、开关箱）、两级保护，确保用电设备“一机一闸一保护”，漏电保护装置测试可靠。 b.箱体完好、电器部件完好，接线工整、电线无破损、裸露风险，不拖地、不碾压等。 c.井道照明使用36V及以下安全电压。 d.金属箱体、电器安装板必须与保护接地（PE）线端子板可靠连接； e.箱门贴有“当心触电”的警示标志;有管理责任人。</vt:lpstr>
      <vt:lpstr>5). 机械伤害风险 风险： 曳引轮、钢丝绳、门机等伤害人员身体和轿厢意外运动的挤压、剪切等。  管控： a.正确安装转动部位防护装置； b.严格按照要求和流程进行调试工作； c.试车、运行前清点人员、确认安全； d.调试运行时禁止违规操作、非法短接； e.严禁将手、头伸入运动部件间隙。</vt:lpstr>
      <vt:lpstr>6). 火灾风险 风险： 电焊、气割、易燃材料。 管控： a.动火作业进行审批； b.作业现场灭火器到位，设置监督看火人； c.作业后，确认没有火灾风险，看火人员才能撤离； d.现场易燃品集中存放、远离火源。</vt:lpstr>
      <vt:lpstr>3.建立施工安全保障制度 a.上岗前，必须实施三级（公司级、部门级、岗位级）安全教育； b.项目技术负责人在施工前，必须进行安全技术交底； c.安全施工：个人防护不到位，不能进入施工现场，安全防护不到位，不能实施作业，现场防护没恢复，看护人员不撤离； d.文明施工：安装场地保持整洁，及时清理施工和生活垃圾，禁止非作业人员进入现场；合理安排工序，控制施工噪音，减少噪音扰民； e.安装过程中，由专人负责安全监督，统一指挥，禁止上下立体交叉作业、禁止违章作业、禁止“带病”作业； f. 班前会，每日交底当天工序、风险、注意事项，下班时，逐一清点人员，确认安全。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Q2</dc:creator>
  <cp:lastModifiedBy>chenhy11</cp:lastModifiedBy>
  <cp:revision>248</cp:revision>
  <dcterms:created xsi:type="dcterms:W3CDTF">2026-03-05T09:17:26Z</dcterms:created>
  <dcterms:modified xsi:type="dcterms:W3CDTF">2026-03-05T09:17:26Z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2052-11.8.2.12009</vt:lpwstr>
  </property>
  <property fmtid="{D5CDD505-2E9C-101B-9397-08002B2CF9AE}" pid="3" name="ICV">
    <vt:lpwstr>9806830423E743D98C8D801E89C78031_11</vt:lpwstr>
  </property>
</Properties>
</file>