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2" r:id="rId3"/>
  </p:sldIdLst>
  <p:sldSz cx="9144000" cy="6858000" type="screen4x3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1CBA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4146"/>
        <p:guide/>
        <p:guide orient="horz" pos="2922"/>
        <p:guide pos="1932"/>
        <p:guide pos="3827"/>
        <p:guide pos="5683"/>
        <p:guide pos="228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892" y="1279525"/>
            <a:ext cx="460586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131" y="1323506"/>
            <a:ext cx="6858788" cy="21879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131" y="3603521"/>
            <a:ext cx="6858788" cy="1656444"/>
          </a:xfrm>
        </p:spPr>
        <p:txBody>
          <a:bodyPr>
            <a:normAutofit/>
          </a:bodyPr>
          <a:lstStyle>
            <a:lvl1pPr marL="0" indent="0" algn="ctr">
              <a:buNone/>
              <a:defRPr sz="181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810"/>
            </a:lvl3pPr>
            <a:lvl4pPr marL="1372870" indent="0" algn="ctr">
              <a:buNone/>
              <a:defRPr sz="1595"/>
            </a:lvl4pPr>
            <a:lvl5pPr marL="1830070" indent="0" algn="ctr">
              <a:buNone/>
              <a:defRPr sz="1595"/>
            </a:lvl5pPr>
            <a:lvl6pPr marL="2286635" indent="0" algn="ctr">
              <a:buNone/>
              <a:defRPr sz="1595"/>
            </a:lvl6pPr>
            <a:lvl7pPr marL="2744470" indent="0" algn="ctr">
              <a:buNone/>
              <a:defRPr sz="1595"/>
            </a:lvl7pPr>
            <a:lvl8pPr marL="3201670" indent="0" algn="ctr">
              <a:buNone/>
              <a:defRPr sz="1595"/>
            </a:lvl8pPr>
            <a:lvl9pPr marL="3658235" indent="0" algn="ctr">
              <a:buNone/>
              <a:defRPr sz="1595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722" y="551769"/>
            <a:ext cx="7887607" cy="5561259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831" y="258552"/>
            <a:ext cx="7887607" cy="1326109"/>
          </a:xfrm>
        </p:spPr>
        <p:txBody>
          <a:bodyPr anchor="ctr" anchorCtr="0">
            <a:normAutofit/>
          </a:bodyPr>
          <a:lstStyle>
            <a:lvl1pPr>
              <a:defRPr sz="240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831" y="1826376"/>
            <a:ext cx="7887607" cy="435312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59" y="3752661"/>
            <a:ext cx="5491794" cy="811691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59" y="4611926"/>
            <a:ext cx="5491794" cy="647821"/>
          </a:xfrm>
        </p:spPr>
        <p:txBody>
          <a:bodyPr>
            <a:normAutofit/>
          </a:bodyPr>
          <a:lstStyle>
            <a:lvl1pPr marL="0" indent="0">
              <a:buNone/>
              <a:defRPr sz="1810">
                <a:solidFill>
                  <a:schemeClr val="tx1"/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3pPr>
            <a:lvl4pPr marL="13728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4pPr>
            <a:lvl5pPr marL="18300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6pPr>
            <a:lvl7pPr marL="27444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7pPr>
            <a:lvl8pPr marL="3201670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5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5831" y="258552"/>
            <a:ext cx="7887607" cy="1326109"/>
          </a:xfrm>
        </p:spPr>
        <p:txBody>
          <a:bodyPr>
            <a:normAutofit/>
          </a:bodyPr>
          <a:lstStyle>
            <a:lvl1pPr>
              <a:defRPr sz="2405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85831" y="1826376"/>
            <a:ext cx="3886647" cy="435312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486791" y="1826376"/>
            <a:ext cx="3886647" cy="435312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1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59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913" y="365276"/>
            <a:ext cx="7887607" cy="132610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913" y="1745680"/>
            <a:ext cx="3868785" cy="824251"/>
          </a:xfrm>
        </p:spPr>
        <p:txBody>
          <a:bodyPr anchor="b"/>
          <a:lstStyle>
            <a:lvl1pPr marL="0" indent="0">
              <a:buNone/>
              <a:defRPr sz="2405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10" b="1"/>
            </a:lvl3pPr>
            <a:lvl4pPr marL="1372870" indent="0">
              <a:buNone/>
              <a:defRPr sz="1595" b="1"/>
            </a:lvl4pPr>
            <a:lvl5pPr marL="1830070" indent="0">
              <a:buNone/>
              <a:defRPr sz="1595" b="1"/>
            </a:lvl5pPr>
            <a:lvl6pPr marL="2286635" indent="0">
              <a:buNone/>
              <a:defRPr sz="1595" b="1"/>
            </a:lvl6pPr>
            <a:lvl7pPr marL="2744470" indent="0">
              <a:buNone/>
              <a:defRPr sz="1595" b="1"/>
            </a:lvl7pPr>
            <a:lvl8pPr marL="3201670" indent="0">
              <a:buNone/>
              <a:defRPr sz="1595" b="1"/>
            </a:lvl8pPr>
            <a:lvl9pPr marL="3658235" indent="0">
              <a:buNone/>
              <a:defRPr sz="159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913" y="2616686"/>
            <a:ext cx="3868785" cy="3575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682" y="1745680"/>
            <a:ext cx="3887838" cy="824251"/>
          </a:xfrm>
        </p:spPr>
        <p:txBody>
          <a:bodyPr anchor="b"/>
          <a:lstStyle>
            <a:lvl1pPr marL="0" indent="0">
              <a:buNone/>
              <a:defRPr sz="2405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810" b="1"/>
            </a:lvl3pPr>
            <a:lvl4pPr marL="1372870" indent="0">
              <a:buNone/>
              <a:defRPr sz="1595" b="1"/>
            </a:lvl4pPr>
            <a:lvl5pPr marL="1830070" indent="0">
              <a:buNone/>
              <a:defRPr sz="1595" b="1"/>
            </a:lvl5pPr>
            <a:lvl6pPr marL="2286635" indent="0">
              <a:buNone/>
              <a:defRPr sz="1595" b="1"/>
            </a:lvl6pPr>
            <a:lvl7pPr marL="2744470" indent="0">
              <a:buNone/>
              <a:defRPr sz="1595" b="1"/>
            </a:lvl7pPr>
            <a:lvl8pPr marL="3201670" indent="0">
              <a:buNone/>
              <a:defRPr sz="1595" b="1"/>
            </a:lvl8pPr>
            <a:lvl9pPr marL="3658235" indent="0">
              <a:buNone/>
              <a:defRPr sz="1595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682" y="2616686"/>
            <a:ext cx="3887838" cy="357552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22" y="2767358"/>
            <a:ext cx="7887607" cy="1326109"/>
          </a:xfrm>
        </p:spPr>
        <p:txBody>
          <a:bodyPr>
            <a:normAutofit/>
          </a:bodyPr>
          <a:lstStyle>
            <a:lvl1pPr algn="ctr">
              <a:defRPr sz="481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85116" y="127052"/>
            <a:ext cx="3124260" cy="1600858"/>
          </a:xfrm>
        </p:spPr>
        <p:txBody>
          <a:bodyPr anchor="ctr" anchorCtr="0">
            <a:normAutofit/>
          </a:bodyPr>
          <a:lstStyle>
            <a:lvl1pPr>
              <a:defRPr sz="2405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3888447" y="766669"/>
            <a:ext cx="4363533" cy="5096543"/>
          </a:xfrm>
        </p:spPr>
        <p:txBody>
          <a:bodyPr/>
          <a:lstStyle>
            <a:lvl1pPr marL="0" indent="0">
              <a:buNone/>
              <a:defRPr sz="3190"/>
            </a:lvl1pPr>
            <a:lvl2pPr marL="456565" indent="0">
              <a:buNone/>
              <a:defRPr sz="2810"/>
            </a:lvl2pPr>
            <a:lvl3pPr marL="913130" indent="0">
              <a:buNone/>
              <a:defRPr sz="2405"/>
            </a:lvl3pPr>
            <a:lvl4pPr marL="1372870" indent="0">
              <a:buNone/>
              <a:defRPr sz="2000"/>
            </a:lvl4pPr>
            <a:lvl5pPr marL="1830070" indent="0">
              <a:buNone/>
              <a:defRPr sz="2000"/>
            </a:lvl5pPr>
            <a:lvl6pPr marL="2286635" indent="0">
              <a:buNone/>
              <a:defRPr sz="2000"/>
            </a:lvl6pPr>
            <a:lvl7pPr marL="2744470" indent="0">
              <a:buNone/>
              <a:defRPr sz="2000"/>
            </a:lvl7pPr>
            <a:lvl8pPr marL="3201670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88926" y="2058247"/>
            <a:ext cx="3124260" cy="381315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595"/>
            </a:lvl1pPr>
            <a:lvl2pPr marL="456565" indent="0">
              <a:buNone/>
              <a:defRPr sz="1405"/>
            </a:lvl2pPr>
            <a:lvl3pPr marL="913130" indent="0">
              <a:buNone/>
              <a:defRPr sz="1190"/>
            </a:lvl3pPr>
            <a:lvl4pPr marL="1372870" indent="0">
              <a:buNone/>
              <a:defRPr sz="1000"/>
            </a:lvl4pPr>
            <a:lvl5pPr marL="1830070" indent="0">
              <a:buNone/>
              <a:defRPr sz="1000"/>
            </a:lvl5pPr>
            <a:lvl6pPr marL="2286635" indent="0">
              <a:buNone/>
              <a:defRPr sz="1000"/>
            </a:lvl6pPr>
            <a:lvl7pPr marL="2744470" indent="0">
              <a:buNone/>
              <a:defRPr sz="1000"/>
            </a:lvl7pPr>
            <a:lvl8pPr marL="3201670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9211" y="365276"/>
            <a:ext cx="1147119" cy="5814229"/>
          </a:xfrm>
        </p:spPr>
        <p:txBody>
          <a:bodyPr vert="eaVert">
            <a:normAutofit/>
          </a:bodyPr>
          <a:lstStyle>
            <a:lvl1pPr>
              <a:defRPr sz="359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722" y="365276"/>
            <a:ext cx="6660734" cy="581422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22" y="365276"/>
            <a:ext cx="7887607" cy="13261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22" y="1826376"/>
            <a:ext cx="7887607" cy="4353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22" y="6358966"/>
            <a:ext cx="2057636" cy="3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9298" y="6358966"/>
            <a:ext cx="3086455" cy="3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693" y="6358966"/>
            <a:ext cx="2057636" cy="36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870" indent="-229870" algn="l" defTabSz="913130" rtl="0" eaLnBrk="1" latinLnBrk="0" hangingPunct="1">
        <a:lnSpc>
          <a:spcPct val="90000"/>
        </a:lnSpc>
        <a:spcBef>
          <a:spcPct val="200000"/>
        </a:spcBef>
        <a:buFont typeface="Arial" panose="02080604020202020204" pitchFamily="34" charset="0"/>
        <a:buChar char="•"/>
        <a:defRPr sz="2405" kern="1200">
          <a:solidFill>
            <a:schemeClr val="tx1"/>
          </a:solidFill>
          <a:latin typeface="+mn-lt"/>
          <a:ea typeface="+mn-ea"/>
          <a:cs typeface="+mn-cs"/>
        </a:defRPr>
      </a:lvl1pPr>
      <a:lvl2pPr marL="686435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6pPr>
      <a:lvl7pPr marL="297434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7pPr>
      <a:lvl8pPr marL="3431540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8pPr>
      <a:lvl9pPr marL="3888105" indent="-229870" algn="l" defTabSz="913130" rtl="0" eaLnBrk="1" latinLnBrk="0" hangingPunct="1">
        <a:lnSpc>
          <a:spcPct val="90000"/>
        </a:lnSpc>
        <a:spcBef>
          <a:spcPct val="100000"/>
        </a:spcBef>
        <a:buFont typeface="Arial" panose="02080604020202020204" pitchFamily="34" charset="0"/>
        <a:buChar char="•"/>
        <a:defRPr sz="18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3pPr>
      <a:lvl4pPr marL="13728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4pPr>
      <a:lvl5pPr marL="18300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6pPr>
      <a:lvl7pPr marL="27444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7pPr>
      <a:lvl8pPr marL="3201670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3130" rtl="0" eaLnBrk="1" latinLnBrk="0" hangingPunct="1">
        <a:defRPr sz="18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" name="表格 9"/>
          <p:cNvGraphicFramePr/>
          <p:nvPr>
            <p:custDataLst>
              <p:tags r:id="rId1"/>
            </p:custDataLst>
          </p:nvPr>
        </p:nvGraphicFramePr>
        <p:xfrm>
          <a:off x="97790" y="984250"/>
          <a:ext cx="8977630" cy="208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001"/>
                <a:gridCol w="2107562"/>
                <a:gridCol w="974060"/>
                <a:gridCol w="977989"/>
                <a:gridCol w="1044237"/>
                <a:gridCol w="1048167"/>
                <a:gridCol w="1040307"/>
                <a:gridCol w="1040307"/>
              </a:tblGrid>
              <a:tr h="13061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辖区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项目名称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用地面积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可出租用房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建筑面积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（万㎡）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出让时间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计划开工时间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预计完工时间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建设单位联系人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359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仿宋_GB2312" panose="02010609030101010101" charset="-122"/>
                        </a:rPr>
                        <a:t>龙华街道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仿宋_GB2312" panose="02010609030101010101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清湖数字创意产业园二期</a:t>
                      </a:r>
                      <a:endParaRPr 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5.2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13.9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2005年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——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1124" marR="11124" marT="11124" marB="40046" vert="horz" anchor="ctr" anchorCtr="0">
                    <a:lnL w="6350">
                      <a:solidFill>
                        <a:schemeClr val="tx1"/>
                      </a:solidFill>
                      <a:prstDash val="solid"/>
                    </a:lnL>
                    <a:lnR w="6350">
                      <a:solidFill>
                        <a:schemeClr val="tx1"/>
                      </a:solidFill>
                      <a:prstDash val="solid"/>
                    </a:lnR>
                    <a:lnT w="6350">
                      <a:solidFill>
                        <a:schemeClr val="tx1"/>
                      </a:solidFill>
                      <a:prstDash val="solid"/>
                    </a:lnT>
                    <a:lnB w="635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文本框 3"/>
          <p:cNvSpPr txBox="1"/>
          <p:nvPr/>
        </p:nvSpPr>
        <p:spPr>
          <a:xfrm>
            <a:off x="97790" y="3074670"/>
            <a:ext cx="3491230" cy="1036320"/>
          </a:xfrm>
          <a:prstGeom prst="rect">
            <a:avLst/>
          </a:prstGeom>
          <a:noFill/>
          <a:ln w="9525">
            <a:noFill/>
          </a:ln>
        </p:spPr>
        <p:txBody>
          <a:bodyPr wrap="square" lIns="31703" tIns="31703" rIns="31703" bIns="31703" anchor="t" anchorCtr="0">
            <a:spAutoFit/>
          </a:bodyPr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基本概况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。项目位于龙华街道清宁路与清庆路交汇处的东北侧，用地面积约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5.2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万平方米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，可出租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用房</a:t>
            </a:r>
            <a:r>
              <a:rPr lang="zh-CN" altLang="en-US" sz="1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建筑面积约</a:t>
            </a:r>
            <a:r>
              <a:rPr lang="en-US" altLang="zh-CN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13.9</a:t>
            </a:r>
            <a:r>
              <a:rPr lang="zh-CN" altLang="en-US"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万平方米。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  <a:p>
            <a:pPr marL="36195" indent="-36195" algn="just" fontAlgn="auto">
              <a:lnSpc>
                <a:spcPct val="120000"/>
              </a:lnSpc>
              <a:spcBef>
                <a:spcPts val="200"/>
              </a:spcBef>
              <a:spcAft>
                <a:spcPts val="500"/>
              </a:spcAft>
              <a:buFont typeface="Arial" panose="02080604020202020204" pitchFamily="34" charset="0"/>
              <a:buChar char="•"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实施路径：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宋体" pitchFamily="2" charset="-122"/>
              </a:rPr>
              <a:t>提容</a:t>
            </a:r>
            <a:endParaRPr lang="zh-CN" altLang="en-US" sz="1200" dirty="0">
              <a:latin typeface="微软雅黑" panose="020B0503020204020204" charset="-122"/>
              <a:ea typeface="微软雅黑" panose="020B0503020204020204" charset="-122"/>
              <a:sym typeface="宋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5715" y="146050"/>
            <a:ext cx="9144635" cy="4610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91" tIns="46145" rIns="92291" bIns="46145" anchor="ctr"/>
          <a:p>
            <a:pPr algn="l" defTabSz="1201420" fontAlgn="auto">
              <a:buClrTx/>
              <a:buSzTx/>
              <a:buFontTx/>
              <a:defRPr/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清湖文化产业园二期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en-US" altLang="zh-CN" b="1" strike="noStrike" noProof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49040" y="3155315"/>
            <a:ext cx="5293995" cy="347853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06*164"/>
  <p:tag name="TABLE_ENDDRAG_RECT" val="7*77*706*16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WPS 演示</Application>
  <PresentationFormat>宽屏</PresentationFormat>
  <Paragraphs>40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4" baseType="lpstr">
      <vt:lpstr>Arial</vt:lpstr>
      <vt:lpstr>宋体</vt:lpstr>
      <vt:lpstr>Wingdings</vt:lpstr>
      <vt:lpstr>DejaVu Sans</vt:lpstr>
      <vt:lpstr>微软雅黑</vt:lpstr>
      <vt:lpstr>黑体</vt:lpstr>
      <vt:lpstr>仿宋_GB2312</vt:lpstr>
      <vt:lpstr>宋体</vt:lpstr>
      <vt:lpstr>Arial Unicode MS</vt:lpstr>
      <vt:lpstr>Arial Black</vt:lpstr>
      <vt:lpstr>方正书宋_GBK</vt:lpstr>
      <vt:lpstr>MathJax_Vector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曾庆晟</dc:creator>
  <cp:lastModifiedBy>zhangaijing</cp:lastModifiedBy>
  <cp:revision>70</cp:revision>
  <dcterms:created xsi:type="dcterms:W3CDTF">2025-08-25T09:07:53Z</dcterms:created>
  <dcterms:modified xsi:type="dcterms:W3CDTF">2025-08-25T09:07:53Z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2052-11.8.2.12219</vt:lpwstr>
  </property>
  <property fmtid="{D5CDD505-2E9C-101B-9397-08002B2CF9AE}" pid="3" name="ICV">
    <vt:lpwstr>039E2B77FDDB40928AF5BEBF86036F36</vt:lpwstr>
  </property>
</Properties>
</file>